
<file path=[Content_Types].xml><?xml version="1.0" encoding="utf-8"?>
<Types xmlns="http://schemas.openxmlformats.org/package/2006/content-types">
  <Default Extension="bin" ContentType="image/jpeg"/>
  <Default Extension="rels" ContentType="application/vnd.openxmlformats-package.relationships+xml"/>
  <Default Extension="xml" ContentType="application/vnd.openxmlformats-officedocument.presentationml.presentation.main+xml"/>
  <Default Extension="psmdcp" ContentType="application/vnd.openxmlformats-package.core-properties+xml"/>
  <Override PartName="/ppt/presProps.xml" ContentType="application/vnd.openxmlformats-officedocument.presentationml.presProps+xml"/>
  <Override PartName="/ppt/slideMasters/slideMaster.xml" ContentType="application/vnd.openxmlformats-officedocument.presentationml.slideMaster+xml"/>
  <Override PartName="/ppt/slideLayouts/slideLayout.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theme/theme.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a.xml" ContentType="application/vnd.openxmlformats-officedocument.presentationml.slideLayout+xml"/>
  <Override PartName="/ppt/slideLayouts/slideLayoutb.xml" ContentType="application/vnd.openxmlformats-officedocument.presentationml.slideLayout+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slides/slide.xml" ContentType="application/vnd.openxmlformats-officedocument.presentationml.slide+xml"/>
  <Override PartName="/ppt/media/image.bin" ContentType="image/png"/>
  <Override PartName="/ppt/slides/slide2.xml" ContentType="application/vnd.openxmlformats-officedocument.presentationml.slide+xml"/>
  <Override PartName="/ppt/media/image2.bin" ContentType="image/jpg"/>
  <Override PartName="/ppt/slides/slide3.xml" ContentType="application/vnd.openxmlformats-officedocument.presentationml.slide+xml"/>
  <Override PartName="/ppt/media/image3.bin" ContentType="image/png"/>
  <Override PartName="/ppt/media/image4.bin" ContentType="image/jpg"/>
  <Override PartName="/ppt/slides/slide4.xml" ContentType="application/vnd.openxmlformats-officedocument.presentationml.slide+xml"/>
  <Override PartName="/ppt/media/image5.bin" ContentType="image/png"/>
  <Override PartName="/ppt/media/image6.bin" ContentType="image/png"/>
  <Override PartName="/ppt/media/image7.bin" ContentType="image/jpg"/>
  <Override PartName="/ppt/media/image8.bin" ContentType="image/png"/>
  <Override PartName="/ppt/slides/slide5.xml" ContentType="application/vnd.openxmlformats-officedocument.presentationml.slide+xml"/>
  <Override PartName="/ppt/media/image9.bin" ContentType="image/jpg"/>
  <Override PartName="/ppt/slides/slide6.xml" ContentType="application/vnd.openxmlformats-officedocument.presentationml.slide+xml"/>
  <Override PartName="/ppt/media/imagea.bin" ContentType="image/jpg"/>
  <Override PartName="/ppt/slides/slide7.xml" ContentType="application/vnd.openxmlformats-officedocument.presentationml.slide+xml"/>
  <Override PartName="/ppt/media/imageb.bin" ContentType="image/jpg"/>
  <Override PartName="/ppt/media/imagec.bin" ContentType="image/png"/>
  <Override PartName="/ppt/slides/slide8.xml" ContentType="application/vnd.openxmlformats-officedocument.presentationml.slide+xml"/>
  <Override PartName="/ppt/slides/slide9.xml" ContentType="application/vnd.openxmlformats-officedocument.presentationml.slide+xml"/>
  <Override PartName="/ppt/media/imaged.bin" ContentType="image/jpg"/>
  <Override PartName="/ppt/slides/slidea.xml" ContentType="application/vnd.openxmlformats-officedocument.presentationml.slide+xml"/>
  <Override PartName="/ppt/slides/slideb.xml" ContentType="application/vnd.openxmlformats-officedocument.presentationml.slide+xml"/>
  <Override PartName="/ppt/media/imagee.bin" ContentType="image/jpg"/>
  <Override PartName="/ppt/slides/slidec.xml" ContentType="application/vnd.openxmlformats-officedocument.presentationml.slide+xml"/>
  <Override PartName="/ppt/media/imagef.bin" ContentType="image/jpg"/>
  <Override PartName="/ppt/slides/slided.xml" ContentType="application/vnd.openxmlformats-officedocument.presentationml.slide+xml"/>
  <Override PartName="/ppt/media/image10.bin" ContentType="image/jpg"/>
  <Override PartName="/ppt/media/image11.bin" ContentType="image/jpg"/>
  <Override PartName="/ppt/media/image12.bin" ContentType="image/jpg"/>
  <Override PartName="/ppt/slides/slidee.xml" ContentType="application/vnd.openxmlformats-officedocument.presentationml.slide+xml"/>
  <Override PartName="/ppt/media/image13.bin" ContentType="image/jpg"/>
  <Override PartName="/ppt/slides/slidef.xml" ContentType="application/vnd.openxmlformats-officedocument.presentationml.slide+xml"/>
  <Override PartName="/ppt/media/image14.bin" ContentType="image/png"/>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media/image15.bin" ContentType="image/jpg"/>
  <Override PartName="/ppt/slides/slide15.xml" ContentType="application/vnd.openxmlformats-officedocument.presentationml.slide+xml"/>
  <Override PartName="/ppt/media/image16.bin" ContentType="image/gif"/>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media/image17.bin" ContentType="image/png"/>
  <Override PartName="/ppt/slides/slide19.xml" ContentType="application/vnd.openxmlformats-officedocument.presentationml.slide+xml"/>
  <Override PartName="/ppt/media/image18.bin" ContentType="image/jpg"/>
  <Override PartName="/ppt/media/image19.bin" ContentType="image/png"/>
  <Override PartName="/ppt/media/image1a.bin" ContentType="image/jpg"/>
  <Override PartName="/ppt/media/image1b.bin" ContentType="image/jpg"/>
  <Override PartName="/ppt/media/image1c.bin" ContentType="image/jpg"/>
  <Override PartName="/ppt/media/image1d.bin" ContentType="image/jpg"/>
  <Override PartName="/ppt/media/image1e.bin" ContentType="image/png"/>
  <Override PartName="/ppt/media/image1f.bin" ContentType="image/jpg"/>
  <Override PartName="/ppt/media/image20.bin" ContentType="image/jpg"/>
  <Override PartName="/ppt/media/image21.bin" ContentType="image/jpg"/>
  <Override PartName="/ppt/media/image22.bin" ContentType="image/jpg"/>
  <Override PartName="/ppt/media/image23.bin" ContentType="image/jpg"/>
  <Override PartName="/ppt/media/image24.bin" ContentType="image/png"/>
  <Override PartName="/ppt/media/image25.bin" ContentType="image/jpg"/>
  <Override PartName="/ppt/media/image26.bin" ContentType="image/jpg"/>
  <Override PartName="/ppt/slides/slide1a.xml" ContentType="application/vnd.openxmlformats-officedocument.presentationml.slide+xml"/>
  <Override PartName="/ppt/media/image27.bin" ContentType="image/jpg"/>
  <Override PartName="/ppt/media/image28.bin" ContentType="image/jpg"/>
  <Override PartName="/ppt/slides/slide1b.xml" ContentType="application/vnd.openxmlformats-officedocument.presentationml.slide+xml"/>
  <Override PartName="/ppt/media/image29.bin" ContentType="image/jpg"/>
  <Override PartName="/ppt/media/image2a.bin" ContentType="image/jpg"/>
  <Override PartName="/ppt/slides/slide1c.xml" ContentType="application/vnd.openxmlformats-officedocument.presentationml.slide+xml"/>
  <Override PartName="/ppt/media/image2b.bin" ContentType="image/png"/>
  <Override PartName="/ppt/slides/slide1d.xml" ContentType="application/vnd.openxmlformats-officedocument.presentationml.slide+xml"/>
  <Override PartName="/ppt/media/image2c.bin" ContentType="image/jpg"/>
  <Override PartName="/ppt/media/image2d.bin" ContentType="image/png"/>
  <Override PartName="/ppt/slides/slide1e.xml" ContentType="application/vnd.openxmlformats-officedocument.presentationml.slide+xml"/>
  <Override PartName="/ppt/media/image2e.bin" ContentType="image/png"/>
  <Override PartName="/ppt/slides/slide1f.xml" ContentType="application/vnd.openxmlformats-officedocument.presentationml.slide+xml"/>
  <Override PartName="/ppt/media/image2f.bin" ContentType="image/gif"/>
  <Override PartName="/ppt/media/image30.bin" ContentType="image/jpg"/>
  <Override PartName="/ppt/slides/slide20.xml" ContentType="application/vnd.openxmlformats-officedocument.presentationml.slide+xml"/>
  <Override PartName="/ppt/media/image31.bin" ContentType="image/jpg"/>
  <Override PartName="/ppt/slides/slide21.xml" ContentType="application/vnd.openxmlformats-officedocument.presentationml.slide+xml"/>
  <Override PartName="/ppt/media/image32.bin" ContentType="image/jpg"/>
  <Override PartName="/ppt/media/image33.bin" ContentType="image/png"/>
  <Override PartName="/ppt/slides/slide22.xml" ContentType="application/vnd.openxmlformats-officedocument.presentationml.slide+xml"/>
  <Override PartName="/ppt/media/image34.bin" ContentType="image/png"/>
  <Override PartName="/ppt/slides/slide23.xml" ContentType="application/vnd.openxmlformats-officedocument.presentationml.slide+xml"/>
  <Override PartName="/ppt/media/image35.bin" ContentType="image/jpg"/>
  <Override PartName="/ppt/slides/slide24.xml" ContentType="application/vnd.openxmlformats-officedocument.presentationml.slide+xml"/>
  <Override PartName="/ppt/media/image36.bin" ContentType="image/jpg"/>
  <Override PartName="/ppt/media/image37.bin" ContentType="image/jpg"/>
  <Override PartName="/ppt/media/image38.bin" ContentType="image/jpg"/>
  <Override PartName="/ppt/slides/slide25.xml" ContentType="application/vnd.openxmlformats-officedocument.presentationml.slide+xml"/>
  <Override PartName="/ppt/media/image39.bin" ContentType="image/jpg"/>
  <Override PartName="/ppt/slides/slide26.xml" ContentType="application/vnd.openxmlformats-officedocument.presentationml.slide+xml"/>
  <Override PartName="/ppt/media/image3a.bin" ContentType="image/gif"/>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media/image3d.bin" ContentType="image/jpg"/>
  <Override PartName="/ppt/media/image3e.bin" ContentType="image/png"/>
  <Override PartName="/ppt/slides/slide2a.xml" ContentType="application/vnd.openxmlformats-officedocument.presentationml.slide+xml"/>
  <Override PartName="/ppt/media/image3f.bin" ContentType="image/jpg"/>
  <Override PartName="/ppt/media/image40.bin" ContentType="image/gif"/>
  <Override PartName="/ppt/slides/slide2b.xml" ContentType="application/vnd.openxmlformats-officedocument.presentationml.slide+xml"/>
  <Override PartName="/ppt/slides/slide2c.xml" ContentType="application/vnd.openxmlformats-officedocument.presentationml.slide+xml"/>
  <Override PartName="/ppt/slides/slide2d.xml" ContentType="application/vnd.openxmlformats-officedocument.presentationml.slide+xml"/>
  <Override PartName="/ppt/slides/slide2e.xml" ContentType="application/vnd.openxmlformats-officedocument.presentationml.slide+xml"/>
  <Override PartName="/ppt/media/image41.bin" ContentType="image/jpg"/>
  <Override PartName="/ppt/slides/slide2f.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media/image44.bin" ContentType="image/png"/>
  <Override PartName="/ppt/media/image45.bin" ContentType="image/jpg"/>
  <Override PartName="/ppt/slides/slide35.xml" ContentType="application/vnd.openxmlformats-officedocument.presentationml.slide+xml"/>
  <Override PartName="/ppt/media/image46.bin" ContentType="image/jpg"/>
  <Override PartName="/ppt/media/image47.bin" ContentType="image/jpg"/>
  <Override PartName="/ppt/slides/slide36.xml" ContentType="application/vnd.openxmlformats-officedocument.presentationml.slide+xml"/>
  <Override PartName="/ppt/media/image48.bin" ContentType="image/jpg"/>
  <Override PartName="/ppt/media/image49.bin" ContentType="image/png"/>
  <Override PartName="/ppt/slides/slide37.xml" ContentType="application/vnd.openxmlformats-officedocument.presentationml.slide+xml"/>
  <Override PartName="/ppt/media/image4a.bin" ContentType="image/jpg"/>
  <Override PartName="/ppt/slides/slide38.xml" ContentType="application/vnd.openxmlformats-officedocument.presentationml.slide+xml"/>
  <Override PartName="/ppt/media/image4b.bin" ContentType="image/jpg"/>
  <Override PartName="/ppt/slides/slide39.xml" ContentType="application/vnd.openxmlformats-officedocument.presentationml.slide+xml"/>
  <Override PartName="/ppt/slides/slide3a.xml" ContentType="application/vnd.openxmlformats-officedocument.presentationml.slide+xml"/>
  <Override PartName="/ppt/media/image4c.bin" ContentType="image/jpg"/>
  <Override PartName="/ppt/slides/slide3b.xml" ContentType="application/vnd.openxmlformats-officedocument.presentationml.slide+xml"/>
  <Override PartName="/ppt/media/image4d.bin" ContentType="image/jpg"/>
  <Override PartName="/ppt/slides/slide3c.xml" ContentType="application/vnd.openxmlformats-officedocument.presentationml.slide+xml"/>
  <Override PartName="/ppt/media/image4e.bin" ContentType="image/jpg"/>
  <Override PartName="/ppt/slides/slide3d.xml" ContentType="application/vnd.openxmlformats-officedocument.presentationml.slide+xml"/>
  <Override PartName="/ppt/media/image4f.bin" ContentType="image/jpg"/>
  <Override PartName="/ppt/slides/slide3e.xml" ContentType="application/vnd.openxmlformats-officedocument.presentationml.slide+xml"/>
  <Override PartName="/ppt/media/image50.bin" ContentType="image/jpg"/>
  <Override PartName="/ppt/slides/slide3f.xml" ContentType="application/vnd.openxmlformats-officedocument.presentationml.slide+xml"/>
  <Override PartName="/ppt/media/image51.bin" ContentType="image/jpg"/>
  <Override PartName="/ppt/slides/slide40.xml" ContentType="application/vnd.openxmlformats-officedocument.presentationml.slide+xml"/>
  <Override PartName="/ppt/media/image52.bin" ContentType="image/jpg"/>
  <Override PartName="/ppt/slides/slide41.xml" ContentType="application/vnd.openxmlformats-officedocument.presentationml.slide+xml"/>
  <Override PartName="/ppt/media/image53.bin" ContentType="image/jpg"/>
  <Override PartName="/ppt/slides/slide42.xml" ContentType="application/vnd.openxmlformats-officedocument.presentationml.slide+xml"/>
  <Override PartName="/ppt/slides/slide43.xml" ContentType="application/vnd.openxmlformats-officedocument.presentationml.slide+xml"/>
  <Override PartName="/ppt/media/image54.bin" ContentType="image/jpg"/>
  <Override PartName="/ppt/media/image55.bin" ContentType="image/jpg"/>
  <Override PartName="/ppt/slides/slide44.xml" ContentType="application/vnd.openxmlformats-officedocument.presentationml.slide+xml"/>
  <Override PartName="/ppt/media/image56.bin" ContentType="image/jpg"/>
  <Override PartName="/ppt/media/image57.bin" ContentType="image/jpg"/>
  <Override PartName="/ppt/media/image58.bin" ContentType="image/gif"/>
  <Override PartName="/ppt/slides/slide45.xml" ContentType="application/vnd.openxmlformats-officedocument.presentationml.slide+xml"/>
  <Override PartName="/ppt/media/image59.bin" ContentType="image/jpg"/>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media/image5a.bin" ContentType="image/jpg"/>
  <Override PartName="/ppt/slides/slide49.xml" ContentType="application/vnd.openxmlformats-officedocument.presentationml.slide+xml"/>
  <Override PartName="/ppt/media/image5b.bin" ContentType="image/jpg"/>
  <Override PartName="/ppt/slides/slide4a.xml" ContentType="application/vnd.openxmlformats-officedocument.presentationml.slide+xml"/>
  <Override PartName="/ppt/media/image5c.bin" ContentType="image/jpg"/>
  <Override PartName="/ppt/slides/slide4b.xml" ContentType="application/vnd.openxmlformats-officedocument.presentationml.slide+xml"/>
  <Override PartName="/ppt/media/image5d.bin" ContentType="image/png"/>
  <Override PartName="/ppt/media/image5e.bin" ContentType="image/png"/>
  <Override PartName="/ppt/media/image5f.bin" ContentType="image/png"/>
  <Override PartName="/ppt/slides/slide4c.xml" ContentType="application/vnd.openxmlformats-officedocument.presentationml.slide+xml"/>
  <Override PartName="/ppt/media/image60.bin" ContentType="image/png"/>
  <Override PartName="/ppt/media/image61.bin" ContentType="image/png"/>
  <Override PartName="/ppt/media/image62.bin" ContentType="image/png"/>
  <Override PartName="/ppt/slides/slide4d.xml" ContentType="application/vnd.openxmlformats-officedocument.presentationml.slide+xml"/>
  <Override PartName="/ppt/media/image63.bin" ContentType="image/png"/>
  <Override PartName="/ppt/slides/slide4e.xml" ContentType="application/vnd.openxmlformats-officedocument.presentationml.slide+xml"/>
  <Override PartName="/ppt/slides/slide4f.xml" ContentType="application/vnd.openxmlformats-officedocument.presentationml.slide+xml"/>
  <Override PartName="/ppt/media/image65.bin" ContentType="image/jpg"/>
  <Override PartName="/ppt/media/image66.bin" ContentType="image/jpg"/>
  <Override PartName="/ppt/media/image67.bin" ContentType="image/jpg"/>
  <Override PartName="/ppt/slides/slide50.xml" ContentType="application/vnd.openxmlformats-officedocument.presentationml.slide+xml"/>
  <Override PartName="/ppt/media/image68.bin" ContentType="image/jpg"/>
  <Override PartName="/ppt/media/image69.bin" ContentType="image/png"/>
  <Override PartName="/ppt/slides/slide51.xml" ContentType="application/vnd.openxmlformats-officedocument.presentationml.slide+xml"/>
  <Override PartName="/ppt/media/image6a.bin" ContentType="image/jpg"/>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media/image6b.bin" ContentType="image/png"/>
  <Override PartName="/ppt/media/image6c.bin" ContentType="image/png"/>
  <Override PartName="/ppt/slides/slide58.xml" ContentType="application/vnd.openxmlformats-officedocument.presentationml.slide+xml"/>
  <Override PartName="/ppt/slides/slide59.xml" ContentType="application/vnd.openxmlformats-officedocument.presentationml.slide+xml"/>
  <Override PartName="/ppt/slides/slide5a.xml" ContentType="application/vnd.openxmlformats-officedocument.presentationml.slide+xml"/>
  <Override PartName="/ppt/media/image6d.bin" ContentType="image/jpg"/>
  <Override PartName="/ppt/media/image6e.bin" ContentType="image/jpg"/>
  <Override PartName="/ppt/slides/slide5b.xml" ContentType="application/vnd.openxmlformats-officedocument.presentationml.slide+xml"/>
  <Override PartName="/ppt/media/image6f.bin" ContentType="image/jpg"/>
  <Override PartName="/ppt/media/image70.bin" ContentType="image/jpg"/>
  <Override PartName="/ppt/slides/slide5c.xml" ContentType="application/vnd.openxmlformats-officedocument.presentationml.slide+xml"/>
  <Override PartName="/ppt/slides/slide5d.xml" ContentType="application/vnd.openxmlformats-officedocument.presentationml.slide+xml"/>
  <Override PartName="/ppt/media/image71.bin" ContentType="image/jpg"/>
  <Override PartName="/ppt/slides/slide5e.xml" ContentType="application/vnd.openxmlformats-officedocument.presentationml.slide+xml"/>
  <Override PartName="/ppt/media/image72.bin" ContentType="image/jpg"/>
  <Override PartName="/ppt/slides/slide5f.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media/image74.bin" ContentType="image/jpg"/>
  <Override PartName="/ppt/slides/slide63.xml" ContentType="application/vnd.openxmlformats-officedocument.presentationml.slide+xml"/>
  <Override PartName="/ppt/media/image75.bin" ContentType="image/png"/>
  <Override PartName="/ppt/media/image76.bin" ContentType="image/png"/>
  <Override PartName="/ppt/media/image77.bin" ContentType="image/png"/>
  <Override PartName="/ppt/slides/slide64.xml" ContentType="application/vnd.openxmlformats-officedocument.presentationml.slide+xml"/>
  <Override PartName="/ppt/media/image78.bin" ContentType="image/jpg"/>
</Types>
</file>

<file path=_rels/.rels>&#65279;<?xml version="1.0" encoding="utf-8"?><Relationships xmlns="http://schemas.openxmlformats.org/package/2006/relationships"><Relationship Type="http://schemas.openxmlformats.org/package/2006/relationships/metadata/thumbnail" Target="/docProps/thumbnail.bin" Id="rId2" /><Relationship Type="http://schemas.openxmlformats.org/officeDocument/2006/relationships/officeDocument" Target="/ppt/presentation.xml" Id="R11b30ec096f1473e" /><Relationship Type="http://schemas.openxmlformats.org/officeDocument/2006/relationships/extended-properties" Target="/docProps/app.xml" Id="rId4" /><Relationship Type="http://schemas.openxmlformats.org/package/2006/relationships/metadata/core-properties" Target="/package/services/metadata/core-properties/f8131b834fe646d68de2b126af2126e7.psmdcp" Id="Rf8118c97c0e04704"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90402cc797ba4dff"/>
    <p:sldId id="260" r:id="R2b08a1b0066047c2"/>
    <p:sldId id="264" r:id="R7607dc366910404a"/>
    <p:sldId id="270" r:id="Rd24d67643d2e412e"/>
    <p:sldId id="276" r:id="R7dd30d0ddecd47f4"/>
    <p:sldId id="283" r:id="Rfd31874503104e08"/>
    <p:sldId id="292" r:id="Redf5d9a596884002"/>
    <p:sldId id="299" r:id="Rc5ea74c1d6b048f3"/>
    <p:sldId id="304" r:id="Rf6ec727cd366437a"/>
    <p:sldId id="308" r:id="R23d61eaf9b49447b"/>
    <p:sldId id="319" r:id="Rac128b40dca143ac"/>
    <p:sldId id="326" r:id="Rde3105f8a9af4378"/>
    <p:sldId id="381" r:id="Rd43695231e384e5d"/>
    <p:sldId id="389" r:id="R26dcbdd2372b4894"/>
    <p:sldId id="393" r:id="Rde51818e5e6e41e4"/>
    <p:sldId id="408" r:id="Rcc0b2ede28db4ec7"/>
    <p:sldId id="414" r:id="Ra9cbf26d9bee4023"/>
    <p:sldId id="422" r:id="R5bdd106ccce2470e"/>
    <p:sldId id="429" r:id="R563659c8a0ae4ee5"/>
    <p:sldId id="436" r:id="Rc3200d85ccba4ef6"/>
    <p:sldId id="441" r:id="Re5b2b858ed914891"/>
    <p:sldId id="445" r:id="R4458b3d2e2a84889"/>
    <p:sldId id="449" r:id="R0380f245f1c04943"/>
    <p:sldId id="453" r:id="R129647c3d37c4a39"/>
    <p:sldId id="457" r:id="Rcf436d71090640b6"/>
    <p:sldId id="479" r:id="R05c2b5e3684d472a"/>
    <p:sldId id="485" r:id="R04c07fbefcd44f95"/>
    <p:sldId id="492" r:id="R233b37ccdb854bc9"/>
    <p:sldId id="520" r:id="Rf1950f6deac64a4f"/>
    <p:sldId id="525" r:id="R9a821db587364450"/>
    <p:sldId id="533" r:id="R56825c8b5b784d16"/>
    <p:sldId id="537" r:id="Rcbd60a885d9e4350"/>
    <p:sldId id="541" r:id="R8c6dc106e40b47f1"/>
    <p:sldId id="548" r:id="R87fd599292f9437c"/>
    <p:sldId id="550" r:id="R9dab5c6b30084dde"/>
    <p:sldId id="553" r:id="Ra5045d77eb9d4305"/>
    <p:sldId id="581" r:id="R2c88ca9f14b34669"/>
    <p:sldId id="588" r:id="R239e6fc4c0bc4911"/>
    <p:sldId id="590" r:id="R79c682b1722048d8"/>
    <p:sldId id="598" r:id="Rc6540f0c0e9246f8"/>
    <p:sldId id="603" r:id="Rca860e9477eb4dff"/>
    <p:sldId id="610" r:id="Re241381771154baf"/>
    <p:sldId id="615" r:id="Red98ee4f842247ed"/>
    <p:sldId id="620" r:id="Rd12b77da30764159"/>
    <p:sldId id="624" r:id="R80d22d6d72384872"/>
    <p:sldId id="629" r:id="Ra1b8708d4a674b6c"/>
    <p:sldId id="633" r:id="R2faec901bdc142cc"/>
    <p:sldId id="638" r:id="R1ded93f525244412"/>
    <p:sldId id="641" r:id="Reccbad85c6c846f0"/>
    <p:sldId id="646" r:id="Rc8453361025940f2"/>
    <p:sldId id="652" r:id="R97720ef6f27445d7"/>
    <p:sldId id="660" r:id="R6285887e37074414"/>
    <p:sldId id="667" r:id="R0cd710f4283547a3"/>
    <p:sldId id="674" r:id="R06d3f25be5ad4f8d"/>
    <p:sldId id="681" r:id="Re2d578d84891445b"/>
    <p:sldId id="684" r:id="R64af2d9f39c44520"/>
    <p:sldId id="688" r:id="Rb6e9f56815da454d"/>
    <p:sldId id="691" r:id="R247ac61794ea4724"/>
    <p:sldId id="695" r:id="R4cae6d3ef4024601"/>
    <p:sldId id="699" r:id="R7ae52b1d7ff34faf"/>
    <p:sldId id="703" r:id="R44ba3c199a6c4e2b"/>
    <p:sldId id="707" r:id="Rf0a53590f3e34120"/>
    <p:sldId id="711" r:id="Rb798e52c76d649fa"/>
    <p:sldId id="718" r:id="Rd5b9c961142a4c7f"/>
    <p:sldId id="721" r:id="R95c9f781b54b4dd1"/>
    <p:sldId id="725" r:id="R073fdc02fda44437"/>
    <p:sldId id="729" r:id="Rfd35ccfedb2e4e55"/>
    <p:sldId id="735" r:id="Rc0b4dcd99178458a"/>
    <p:sldId id="742" r:id="R1909f9ee841542e6"/>
    <p:sldId id="761" r:id="R8b28a4fc07c74ece"/>
    <p:sldId id="765" r:id="Rf581a65c79f5482c"/>
    <p:sldId id="768" r:id="R6b58163c321d4903"/>
    <p:sldId id="772" r:id="R250a7dafb17841d4"/>
    <p:sldId id="776" r:id="Rf81298d851aa4f3b"/>
    <p:sldId id="780" r:id="R62ba50770d0c413f"/>
    <p:sldId id="788" r:id="R8b568386c09c4c21"/>
    <p:sldId id="800" r:id="Rdf359dce68184968"/>
    <p:sldId id="813" r:id="Ra8778d3f37314edb"/>
    <p:sldId id="821" r:id="R4070eda4ef6243c7"/>
    <p:sldId id="849" r:id="Rf82d978e8dc64215"/>
    <p:sldId id="856" r:id="Ra9b0d726152248a6"/>
    <p:sldId id="911" r:id="R8013ec59520e4a45"/>
    <p:sldId id="924" r:id="Rbad0516aa95c4df6"/>
    <p:sldId id="926" r:id="R20b84b43ef03435d"/>
    <p:sldId id="929" r:id="R844d468d04ce4bfa"/>
    <p:sldId id="932" r:id="Rb20eb163188e47d1"/>
    <p:sldId id="937" r:id="R300fa47f85dd4b8e"/>
    <p:sldId id="942" r:id="R8e5898fa9ee844d7"/>
    <p:sldId id="946" r:id="Rb0e80df85cad4ee5"/>
    <p:sldId id="949" r:id="R216d446c63d742df"/>
    <p:sldId id="954" r:id="R68255a397a0d4cc8"/>
    <p:sldId id="958" r:id="R75b4dcac9e154225"/>
    <p:sldId id="965" r:id="Rde49a427ee7d4228"/>
    <p:sldId id="968" r:id="R2641837543a64edb"/>
    <p:sldId id="975" r:id="Rf4ba4ca5e32c40e1"/>
    <p:sldId id="982" r:id="R6c06fe46cf4746b7"/>
    <p:sldId id="996" r:id="Rfb6d6ddee08c4568"/>
    <p:sldId id="998" r:id="R36d98261d3c040e4"/>
    <p:sldId id="1000" r:id="R109f95eb2cfb47ed"/>
    <p:sldId id="1005" r:id="R1f799b41b688412d"/>
  </p:sldIdLst>
  <p:sldSz cx="9144000" cy="5715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95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&#65279;<?xml version="1.0" encoding="utf-8"?><Relationships xmlns="http://schemas.openxmlformats.org/package/2006/relationships"><Relationship Type="http://schemas.openxmlformats.org/officeDocument/2006/relationships/presProps" Target="/ppt/presProps.xml" Id="rId3" /><Relationship Type="http://schemas.openxmlformats.org/officeDocument/2006/relationships/slideMaster" Target="/ppt/slideMasters/slideMaster.xml" Id="rId1" /><Relationship Type="http://schemas.openxmlformats.org/officeDocument/2006/relationships/tableStyles" Target="/ppt/tableStyles.xml" Id="rId6" /><Relationship Type="http://schemas.openxmlformats.org/officeDocument/2006/relationships/theme" Target="/ppt/slideMasters/theme/theme.xml" Id="rId5" /><Relationship Type="http://schemas.openxmlformats.org/officeDocument/2006/relationships/viewProps" Target="/ppt/viewProps.xml" Id="rId4" /><Relationship Type="http://schemas.openxmlformats.org/officeDocument/2006/relationships/slide" Target="/ppt/slides/slide.xml" Id="R90402cc797ba4dff" /><Relationship Type="http://schemas.openxmlformats.org/officeDocument/2006/relationships/slide" Target="/ppt/slides/slide2.xml" Id="R2b08a1b0066047c2" /><Relationship Type="http://schemas.openxmlformats.org/officeDocument/2006/relationships/slide" Target="/ppt/slides/slide3.xml" Id="R7607dc366910404a" /><Relationship Type="http://schemas.openxmlformats.org/officeDocument/2006/relationships/slide" Target="/ppt/slides/slide4.xml" Id="Rd24d67643d2e412e" /><Relationship Type="http://schemas.openxmlformats.org/officeDocument/2006/relationships/slide" Target="/ppt/slides/slide5.xml" Id="R7dd30d0ddecd47f4" /><Relationship Type="http://schemas.openxmlformats.org/officeDocument/2006/relationships/slide" Target="/ppt/slides/slide6.xml" Id="Rfd31874503104e08" /><Relationship Type="http://schemas.openxmlformats.org/officeDocument/2006/relationships/slide" Target="/ppt/slides/slide7.xml" Id="Redf5d9a596884002" /><Relationship Type="http://schemas.openxmlformats.org/officeDocument/2006/relationships/slide" Target="/ppt/slides/slide8.xml" Id="Rc5ea74c1d6b048f3" /><Relationship Type="http://schemas.openxmlformats.org/officeDocument/2006/relationships/slide" Target="/ppt/slides/slide9.xml" Id="Rf6ec727cd366437a" /><Relationship Type="http://schemas.openxmlformats.org/officeDocument/2006/relationships/slide" Target="/ppt/slides/slidea.xml" Id="R23d61eaf9b49447b" /><Relationship Type="http://schemas.openxmlformats.org/officeDocument/2006/relationships/slide" Target="/ppt/slides/slideb.xml" Id="Rac128b40dca143ac" /><Relationship Type="http://schemas.openxmlformats.org/officeDocument/2006/relationships/slide" Target="/ppt/slides/slidec.xml" Id="Rde3105f8a9af4378" /><Relationship Type="http://schemas.openxmlformats.org/officeDocument/2006/relationships/slide" Target="/ppt/slides/slided.xml" Id="Rd43695231e384e5d" /><Relationship Type="http://schemas.openxmlformats.org/officeDocument/2006/relationships/slide" Target="/ppt/slides/slidee.xml" Id="R26dcbdd2372b4894" /><Relationship Type="http://schemas.openxmlformats.org/officeDocument/2006/relationships/slide" Target="/ppt/slides/slidef.xml" Id="Rde51818e5e6e41e4" /><Relationship Type="http://schemas.openxmlformats.org/officeDocument/2006/relationships/slide" Target="/ppt/slides/slide10.xml" Id="Rcc0b2ede28db4ec7" /><Relationship Type="http://schemas.openxmlformats.org/officeDocument/2006/relationships/slide" Target="/ppt/slides/slide11.xml" Id="Ra9cbf26d9bee4023" /><Relationship Type="http://schemas.openxmlformats.org/officeDocument/2006/relationships/slide" Target="/ppt/slides/slide12.xml" Id="R5bdd106ccce2470e" /><Relationship Type="http://schemas.openxmlformats.org/officeDocument/2006/relationships/slide" Target="/ppt/slides/slide13.xml" Id="R563659c8a0ae4ee5" /><Relationship Type="http://schemas.openxmlformats.org/officeDocument/2006/relationships/slide" Target="/ppt/slides/slide14.xml" Id="Rc3200d85ccba4ef6" /><Relationship Type="http://schemas.openxmlformats.org/officeDocument/2006/relationships/slide" Target="/ppt/slides/slide15.xml" Id="Re5b2b858ed914891" /><Relationship Type="http://schemas.openxmlformats.org/officeDocument/2006/relationships/slide" Target="/ppt/slides/slide16.xml" Id="R4458b3d2e2a84889" /><Relationship Type="http://schemas.openxmlformats.org/officeDocument/2006/relationships/slide" Target="/ppt/slides/slide17.xml" Id="R0380f245f1c04943" /><Relationship Type="http://schemas.openxmlformats.org/officeDocument/2006/relationships/slide" Target="/ppt/slides/slide18.xml" Id="R129647c3d37c4a39" /><Relationship Type="http://schemas.openxmlformats.org/officeDocument/2006/relationships/slide" Target="/ppt/slides/slide19.xml" Id="Rcf436d71090640b6" /><Relationship Type="http://schemas.openxmlformats.org/officeDocument/2006/relationships/slide" Target="/ppt/slides/slide1a.xml" Id="R05c2b5e3684d472a" /><Relationship Type="http://schemas.openxmlformats.org/officeDocument/2006/relationships/slide" Target="/ppt/slides/slide1b.xml" Id="R04c07fbefcd44f95" /><Relationship Type="http://schemas.openxmlformats.org/officeDocument/2006/relationships/slide" Target="/ppt/slides/slide1c.xml" Id="R233b37ccdb854bc9" /><Relationship Type="http://schemas.openxmlformats.org/officeDocument/2006/relationships/slide" Target="/ppt/slides/slide1d.xml" Id="Rf1950f6deac64a4f" /><Relationship Type="http://schemas.openxmlformats.org/officeDocument/2006/relationships/slide" Target="/ppt/slides/slide1e.xml" Id="R9a821db587364450" /><Relationship Type="http://schemas.openxmlformats.org/officeDocument/2006/relationships/slide" Target="/ppt/slides/slide1f.xml" Id="R56825c8b5b784d16" /><Relationship Type="http://schemas.openxmlformats.org/officeDocument/2006/relationships/slide" Target="/ppt/slides/slide20.xml" Id="Rcbd60a885d9e4350" /><Relationship Type="http://schemas.openxmlformats.org/officeDocument/2006/relationships/slide" Target="/ppt/slides/slide21.xml" Id="R8c6dc106e40b47f1" /><Relationship Type="http://schemas.openxmlformats.org/officeDocument/2006/relationships/slide" Target="/ppt/slides/slide22.xml" Id="R87fd599292f9437c" /><Relationship Type="http://schemas.openxmlformats.org/officeDocument/2006/relationships/slide" Target="/ppt/slides/slide23.xml" Id="R9dab5c6b30084dde" /><Relationship Type="http://schemas.openxmlformats.org/officeDocument/2006/relationships/slide" Target="/ppt/slides/slide24.xml" Id="Ra5045d77eb9d4305" /><Relationship Type="http://schemas.openxmlformats.org/officeDocument/2006/relationships/slide" Target="/ppt/slides/slide25.xml" Id="R2c88ca9f14b34669" /><Relationship Type="http://schemas.openxmlformats.org/officeDocument/2006/relationships/slide" Target="/ppt/slides/slide26.xml" Id="R239e6fc4c0bc4911" /><Relationship Type="http://schemas.openxmlformats.org/officeDocument/2006/relationships/slide" Target="/ppt/slides/slide27.xml" Id="R79c682b1722048d8" /><Relationship Type="http://schemas.openxmlformats.org/officeDocument/2006/relationships/slide" Target="/ppt/slides/slide28.xml" Id="Rc6540f0c0e9246f8" /><Relationship Type="http://schemas.openxmlformats.org/officeDocument/2006/relationships/slide" Target="/ppt/slides/slide29.xml" Id="Rca860e9477eb4dff" /><Relationship Type="http://schemas.openxmlformats.org/officeDocument/2006/relationships/slide" Target="/ppt/slides/slide2a.xml" Id="Re241381771154baf" /><Relationship Type="http://schemas.openxmlformats.org/officeDocument/2006/relationships/slide" Target="/ppt/slides/slide2b.xml" Id="Red98ee4f842247ed" /><Relationship Type="http://schemas.openxmlformats.org/officeDocument/2006/relationships/slide" Target="/ppt/slides/slide2c.xml" Id="Rd12b77da30764159" /><Relationship Type="http://schemas.openxmlformats.org/officeDocument/2006/relationships/slide" Target="/ppt/slides/slide2d.xml" Id="R80d22d6d72384872" /><Relationship Type="http://schemas.openxmlformats.org/officeDocument/2006/relationships/slide" Target="/ppt/slides/slide2e.xml" Id="Ra1b8708d4a674b6c" /><Relationship Type="http://schemas.openxmlformats.org/officeDocument/2006/relationships/slide" Target="/ppt/slides/slide2f.xml" Id="R2faec901bdc142cc" /><Relationship Type="http://schemas.openxmlformats.org/officeDocument/2006/relationships/slide" Target="/ppt/slides/slide30.xml" Id="R1ded93f525244412" /><Relationship Type="http://schemas.openxmlformats.org/officeDocument/2006/relationships/slide" Target="/ppt/slides/slide31.xml" Id="Reccbad85c6c846f0" /><Relationship Type="http://schemas.openxmlformats.org/officeDocument/2006/relationships/slide" Target="/ppt/slides/slide32.xml" Id="Rc8453361025940f2" /><Relationship Type="http://schemas.openxmlformats.org/officeDocument/2006/relationships/slide" Target="/ppt/slides/slide33.xml" Id="R97720ef6f27445d7" /><Relationship Type="http://schemas.openxmlformats.org/officeDocument/2006/relationships/slide" Target="/ppt/slides/slide34.xml" Id="R6285887e37074414" /><Relationship Type="http://schemas.openxmlformats.org/officeDocument/2006/relationships/slide" Target="/ppt/slides/slide35.xml" Id="R0cd710f4283547a3" /><Relationship Type="http://schemas.openxmlformats.org/officeDocument/2006/relationships/slide" Target="/ppt/slides/slide36.xml" Id="R06d3f25be5ad4f8d" /><Relationship Type="http://schemas.openxmlformats.org/officeDocument/2006/relationships/slide" Target="/ppt/slides/slide37.xml" Id="Re2d578d84891445b" /><Relationship Type="http://schemas.openxmlformats.org/officeDocument/2006/relationships/slide" Target="/ppt/slides/slide38.xml" Id="R64af2d9f39c44520" /><Relationship Type="http://schemas.openxmlformats.org/officeDocument/2006/relationships/slide" Target="/ppt/slides/slide39.xml" Id="Rb6e9f56815da454d" /><Relationship Type="http://schemas.openxmlformats.org/officeDocument/2006/relationships/slide" Target="/ppt/slides/slide3a.xml" Id="R247ac61794ea4724" /><Relationship Type="http://schemas.openxmlformats.org/officeDocument/2006/relationships/slide" Target="/ppt/slides/slide3b.xml" Id="R4cae6d3ef4024601" /><Relationship Type="http://schemas.openxmlformats.org/officeDocument/2006/relationships/slide" Target="/ppt/slides/slide3c.xml" Id="R7ae52b1d7ff34faf" /><Relationship Type="http://schemas.openxmlformats.org/officeDocument/2006/relationships/slide" Target="/ppt/slides/slide3d.xml" Id="R44ba3c199a6c4e2b" /><Relationship Type="http://schemas.openxmlformats.org/officeDocument/2006/relationships/slide" Target="/ppt/slides/slide3e.xml" Id="Rf0a53590f3e34120" /><Relationship Type="http://schemas.openxmlformats.org/officeDocument/2006/relationships/slide" Target="/ppt/slides/slide3f.xml" Id="Rb798e52c76d649fa" /><Relationship Type="http://schemas.openxmlformats.org/officeDocument/2006/relationships/slide" Target="/ppt/slides/slide40.xml" Id="Rd5b9c961142a4c7f" /><Relationship Type="http://schemas.openxmlformats.org/officeDocument/2006/relationships/slide" Target="/ppt/slides/slide41.xml" Id="R95c9f781b54b4dd1" /><Relationship Type="http://schemas.openxmlformats.org/officeDocument/2006/relationships/slide" Target="/ppt/slides/slide42.xml" Id="R073fdc02fda44437" /><Relationship Type="http://schemas.openxmlformats.org/officeDocument/2006/relationships/slide" Target="/ppt/slides/slide43.xml" Id="Rfd35ccfedb2e4e55" /><Relationship Type="http://schemas.openxmlformats.org/officeDocument/2006/relationships/slide" Target="/ppt/slides/slide44.xml" Id="Rc0b4dcd99178458a" /><Relationship Type="http://schemas.openxmlformats.org/officeDocument/2006/relationships/slide" Target="/ppt/slides/slide45.xml" Id="R1909f9ee841542e6" /><Relationship Type="http://schemas.openxmlformats.org/officeDocument/2006/relationships/slide" Target="/ppt/slides/slide46.xml" Id="R8b28a4fc07c74ece" /><Relationship Type="http://schemas.openxmlformats.org/officeDocument/2006/relationships/slide" Target="/ppt/slides/slide47.xml" Id="Rf581a65c79f5482c" /><Relationship Type="http://schemas.openxmlformats.org/officeDocument/2006/relationships/slide" Target="/ppt/slides/slide48.xml" Id="R6b58163c321d4903" /><Relationship Type="http://schemas.openxmlformats.org/officeDocument/2006/relationships/slide" Target="/ppt/slides/slide49.xml" Id="R250a7dafb17841d4" /><Relationship Type="http://schemas.openxmlformats.org/officeDocument/2006/relationships/slide" Target="/ppt/slides/slide4a.xml" Id="Rf81298d851aa4f3b" /><Relationship Type="http://schemas.openxmlformats.org/officeDocument/2006/relationships/slide" Target="/ppt/slides/slide4b.xml" Id="R62ba50770d0c413f" /><Relationship Type="http://schemas.openxmlformats.org/officeDocument/2006/relationships/slide" Target="/ppt/slides/slide4c.xml" Id="R8b568386c09c4c21" /><Relationship Type="http://schemas.openxmlformats.org/officeDocument/2006/relationships/slide" Target="/ppt/slides/slide4d.xml" Id="Rdf359dce68184968" /><Relationship Type="http://schemas.openxmlformats.org/officeDocument/2006/relationships/slide" Target="/ppt/slides/slide4e.xml" Id="Ra8778d3f37314edb" /><Relationship Type="http://schemas.openxmlformats.org/officeDocument/2006/relationships/slide" Target="/ppt/slides/slide4f.xml" Id="R4070eda4ef6243c7" /><Relationship Type="http://schemas.openxmlformats.org/officeDocument/2006/relationships/slide" Target="/ppt/slides/slide50.xml" Id="Rf82d978e8dc64215" /><Relationship Type="http://schemas.openxmlformats.org/officeDocument/2006/relationships/slide" Target="/ppt/slides/slide51.xml" Id="Ra9b0d726152248a6" /><Relationship Type="http://schemas.openxmlformats.org/officeDocument/2006/relationships/slide" Target="/ppt/slides/slide52.xml" Id="R8013ec59520e4a45" /><Relationship Type="http://schemas.openxmlformats.org/officeDocument/2006/relationships/slide" Target="/ppt/slides/slide53.xml" Id="Rbad0516aa95c4df6" /><Relationship Type="http://schemas.openxmlformats.org/officeDocument/2006/relationships/slide" Target="/ppt/slides/slide54.xml" Id="R20b84b43ef03435d" /><Relationship Type="http://schemas.openxmlformats.org/officeDocument/2006/relationships/slide" Target="/ppt/slides/slide55.xml" Id="R844d468d04ce4bfa" /><Relationship Type="http://schemas.openxmlformats.org/officeDocument/2006/relationships/slide" Target="/ppt/slides/slide56.xml" Id="Rb20eb163188e47d1" /><Relationship Type="http://schemas.openxmlformats.org/officeDocument/2006/relationships/slide" Target="/ppt/slides/slide57.xml" Id="R300fa47f85dd4b8e" /><Relationship Type="http://schemas.openxmlformats.org/officeDocument/2006/relationships/slide" Target="/ppt/slides/slide58.xml" Id="R8e5898fa9ee844d7" /><Relationship Type="http://schemas.openxmlformats.org/officeDocument/2006/relationships/slide" Target="/ppt/slides/slide59.xml" Id="Rb0e80df85cad4ee5" /><Relationship Type="http://schemas.openxmlformats.org/officeDocument/2006/relationships/slide" Target="/ppt/slides/slide5a.xml" Id="R216d446c63d742df" /><Relationship Type="http://schemas.openxmlformats.org/officeDocument/2006/relationships/slide" Target="/ppt/slides/slide5b.xml" Id="R68255a397a0d4cc8" /><Relationship Type="http://schemas.openxmlformats.org/officeDocument/2006/relationships/slide" Target="/ppt/slides/slide5c.xml" Id="R75b4dcac9e154225" /><Relationship Type="http://schemas.openxmlformats.org/officeDocument/2006/relationships/slide" Target="/ppt/slides/slide5d.xml" Id="Rde49a427ee7d4228" /><Relationship Type="http://schemas.openxmlformats.org/officeDocument/2006/relationships/slide" Target="/ppt/slides/slide5e.xml" Id="R2641837543a64edb" /><Relationship Type="http://schemas.openxmlformats.org/officeDocument/2006/relationships/slide" Target="/ppt/slides/slide5f.xml" Id="Rf4ba4ca5e32c40e1" /><Relationship Type="http://schemas.openxmlformats.org/officeDocument/2006/relationships/slide" Target="/ppt/slides/slide60.xml" Id="R6c06fe46cf4746b7" /><Relationship Type="http://schemas.openxmlformats.org/officeDocument/2006/relationships/slide" Target="/ppt/slides/slide61.xml" Id="Rfb6d6ddee08c4568" /><Relationship Type="http://schemas.openxmlformats.org/officeDocument/2006/relationships/slide" Target="/ppt/slides/slide62.xml" Id="R36d98261d3c040e4" /><Relationship Type="http://schemas.openxmlformats.org/officeDocument/2006/relationships/slide" Target="/ppt/slides/slide63.xml" Id="R109f95eb2cfb47ed" /><Relationship Type="http://schemas.openxmlformats.org/officeDocument/2006/relationships/slide" Target="/ppt/slides/slide64.xml" Id="R1f799b41b688412d" /></Relationships>
</file>

<file path=ppt/slideLayouts/_rels/slideLayout.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a.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_rels/slideLayoutb.xml.rels>&#65279;<?xml version="1.0" encoding="utf-8"?><Relationships xmlns="http://schemas.openxmlformats.org/package/2006/relationships"><Relationship Type="http://schemas.openxmlformats.org/officeDocument/2006/relationships/slideMaster" Target="/ppt/slideMasters/slideMaster.xml" Id="rId1" /></Relationships>
</file>

<file path=ppt/slideLayouts/slideLayout.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E85F6-1ED5-45A6-94B2-EEF3BC0F9FE3}" type="datetimeFigureOut">
              <a:rPr lang="en-US" smtClean="0"/>
              <a:t>3/14/2011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E85F6-1ED5-45A6-94B2-EEF3BC0F9FE3}" type="datetimeFigureOut">
              <a:rPr lang="en-US" smtClean="0"/>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E85F6-1ED5-45A6-94B2-EEF3BC0F9FE3}" type="datetimeFigureOut">
              <a:rPr lang="en-US" smtClean="0"/>
              <a:t>3/14/2011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E85F6-1ED5-45A6-94B2-EEF3BC0F9FE3}" type="datetimeFigureOut">
              <a:rPr lang="en-US" smtClean="0"/>
              <a:t>3/14/2011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E85F6-1ED5-45A6-94B2-EEF3BC0F9FE3}" type="datetimeFigureOut">
              <a:rPr lang="en-US" smtClean="0"/>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a.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EE85F6-1ED5-45A6-94B2-EEF3BC0F9FE3}" type="datetimeFigureOut">
              <a:rPr lang="en-US" smtClean="0"/>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Layouts/slideLayoutb.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E85F6-1ED5-45A6-94B2-EEF3BC0F9FE3}" type="datetimeFigureOut">
              <a:rPr lang="en-US" smtClean="0"/>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BC6D1-944B-43E0-8A0C-9CBA9329B313}" type="slidenum">
              <a:rPr lang="en-US" smtClean="0"/>
              <a:t>‹#›</a:t>
            </a:fld>
            <a:endParaRPr lang="en-US"/>
          </a:p>
        </p:txBody>
      </p:sp>
    </p:spTree>
  </p:cSld>
  <p:clrMapOvr>
    <a:masterClrMapping/>
  </p:clrMapOvr>
</p:sldLayout>
</file>

<file path=ppt/slideMasters/_rels/slideMaster.xml.rels>&#65279;<?xml version="1.0" encoding="utf-8"?><Relationships xmlns="http://schemas.openxmlformats.org/package/2006/relationships"><Relationship Type="http://schemas.openxmlformats.org/officeDocument/2006/relationships/slideLayout" Target="/ppt/slideLayouts/slideLayout.xml" Id="rId7" /><Relationship Type="http://schemas.openxmlformats.org/officeDocument/2006/relationships/slideLayout" Target="/ppt/slideLayouts/slideLayout2.xml" Id="rId8" /><Relationship Type="http://schemas.openxmlformats.org/officeDocument/2006/relationships/slideLayout" Target="/ppt/slideLayouts/slideLayout3.xml" Id="rId3" /><Relationship Type="http://schemas.openxmlformats.org/officeDocument/2006/relationships/theme" Target="/ppt/slideMasters/theme/theme.xml" Id="rId12" /><Relationship Type="http://schemas.openxmlformats.org/officeDocument/2006/relationships/slideLayout" Target="/ppt/slideLayouts/slideLayout4.xml" Id="rId2" /><Relationship Type="http://schemas.openxmlformats.org/officeDocument/2006/relationships/slideLayout" Target="/ppt/slideLayouts/slideLayout5.xml" Id="rId1" /><Relationship Type="http://schemas.openxmlformats.org/officeDocument/2006/relationships/slideLayout" Target="/ppt/slideLayouts/slideLayout6.xml" Id="rId6" /><Relationship Type="http://schemas.openxmlformats.org/officeDocument/2006/relationships/slideLayout" Target="/ppt/slideLayouts/slideLayout7.xml" Id="rId11" /><Relationship Type="http://schemas.openxmlformats.org/officeDocument/2006/relationships/slideLayout" Target="/ppt/slideLayouts/slideLayout8.xml" Id="rId5" /><Relationship Type="http://schemas.openxmlformats.org/officeDocument/2006/relationships/slideLayout" Target="/ppt/slideLayouts/slideLayout9.xml" Id="rId10" /><Relationship Type="http://schemas.openxmlformats.org/officeDocument/2006/relationships/slideLayout" Target="/ppt/slideLayouts/slideLayouta.xml" Id="rId4" /><Relationship Type="http://schemas.openxmlformats.org/officeDocument/2006/relationships/slideLayout" Target="/ppt/slideLayouts/slideLayoutb.xml" Id="rId9" /></Relationships>
</file>

<file path=ppt/slideMasters/slideMaster.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E85F6-1ED5-45A6-94B2-EEF3BC0F9FE3}" type="datetimeFigureOut">
              <a:rPr lang="en-US" smtClean="0"/>
              <a:t>3/14/2011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BC6D1-944B-43E0-8A0C-9CBA9329B3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theme/theme.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s/_rels/slide.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bin" Id="Ra8600a579efc479c" /></Relationships>
</file>

<file path=ppt/slides/_rels/slide10.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11.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12.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13.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14.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5.bin" Id="Rc2d3c57ca93d4e82" /></Relationships>
</file>

<file path=ppt/slides/_rels/slide15.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6.bin" Id="R77ec81ef76ab4da4" /></Relationships>
</file>

<file path=ppt/slides/_rels/slide16.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17.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18.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7.bin" Id="R4c6bc20ab370454f" /></Relationships>
</file>

<file path=ppt/slides/_rels/slide19.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8.bin" Id="R090a38be9ec54ad4" /><Relationship Type="http://schemas.openxmlformats.org/officeDocument/2006/relationships/image" Target="/ppt/media/image19.bin" Id="Ra99afa3ecfe243bb" /><Relationship Type="http://schemas.openxmlformats.org/officeDocument/2006/relationships/image" Target="/ppt/media/image1a.bin" Id="R6f17cdb2b43f4699" /><Relationship Type="http://schemas.openxmlformats.org/officeDocument/2006/relationships/image" Target="/ppt/media/image1b.bin" Id="R16d11520f28446fd" /><Relationship Type="http://schemas.openxmlformats.org/officeDocument/2006/relationships/image" Target="/ppt/media/image1c.bin" Id="R89bab76108e3466a" /><Relationship Type="http://schemas.openxmlformats.org/officeDocument/2006/relationships/image" Target="/ppt/media/image1d.bin" Id="R23fce1d424b74f33" /><Relationship Type="http://schemas.openxmlformats.org/officeDocument/2006/relationships/image" Target="/ppt/media/image1e.bin" Id="R4e534ef84b244ce0" /><Relationship Type="http://schemas.openxmlformats.org/officeDocument/2006/relationships/image" Target="/ppt/media/image1f.bin" Id="Rc3ed6a3227e0498a" /><Relationship Type="http://schemas.openxmlformats.org/officeDocument/2006/relationships/image" Target="/ppt/media/image20.bin" Id="Ra85ff82ab4074bba" /><Relationship Type="http://schemas.openxmlformats.org/officeDocument/2006/relationships/image" Target="/ppt/media/image21.bin" Id="R71133c5ceb7b4c80" /><Relationship Type="http://schemas.openxmlformats.org/officeDocument/2006/relationships/image" Target="/ppt/media/image22.bin" Id="R919b8e0ed44a41c7" /><Relationship Type="http://schemas.openxmlformats.org/officeDocument/2006/relationships/image" Target="/ppt/media/image23.bin" Id="R8b82efc406e24255" /><Relationship Type="http://schemas.openxmlformats.org/officeDocument/2006/relationships/image" Target="/ppt/media/image24.bin" Id="R1f63fde2bb9245f9" /><Relationship Type="http://schemas.openxmlformats.org/officeDocument/2006/relationships/image" Target="/ppt/media/image25.bin" Id="R470ffc4e4310483a" /><Relationship Type="http://schemas.openxmlformats.org/officeDocument/2006/relationships/image" Target="/ppt/media/image26.bin" Id="R4d2f6871b0cd4109" /></Relationships>
</file>

<file path=ppt/slides/_rels/slide1a.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7.bin" Id="R392a5b84d00c423f" /><Relationship Type="http://schemas.openxmlformats.org/officeDocument/2006/relationships/image" Target="/ppt/media/image28.bin" Id="R11a424d5baab442b" /></Relationships>
</file>

<file path=ppt/slides/_rels/slide1b.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9.bin" Id="Rcccc4baa241d4882" /><Relationship Type="http://schemas.openxmlformats.org/officeDocument/2006/relationships/image" Target="/ppt/media/image2a.bin" Id="Rafa7ea2b30ac4cae" /></Relationships>
</file>

<file path=ppt/slides/_rels/slide1c.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b.bin" Id="R731bf440f9c0473a" /></Relationships>
</file>

<file path=ppt/slides/_rels/slide1d.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c.bin" Id="R1efc210a11914ecd" /><Relationship Type="http://schemas.openxmlformats.org/officeDocument/2006/relationships/image" Target="/ppt/media/image2d.bin" Id="Rcfaad51d3b5644d6" /></Relationships>
</file>

<file path=ppt/slides/_rels/slide1e.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e.bin" Id="Re8404ce49cc34b50" /></Relationships>
</file>

<file path=ppt/slides/_rels/slide1f.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f.bin" Id="Re41da4c6fafb4415" /><Relationship Type="http://schemas.openxmlformats.org/officeDocument/2006/relationships/image" Target="/ppt/media/image30.bin" Id="Rd156f2b3c24e4600" /></Relationships>
</file>

<file path=ppt/slides/_rels/slide2.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2.bin" Id="R657f0b1a19aa46d2" /></Relationships>
</file>

<file path=ppt/slides/_rels/slide20.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1.bin" Id="Rfce93102eb2940db" /></Relationships>
</file>

<file path=ppt/slides/_rels/slide21.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2.bin" Id="R12d6e17927114e47" /><Relationship Type="http://schemas.openxmlformats.org/officeDocument/2006/relationships/image" Target="/ppt/media/image33.bin" Id="Rcb726925eeba4fdc" /></Relationships>
</file>

<file path=ppt/slides/_rels/slide22.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4.bin" Id="R6033fb94ca8942ee" /></Relationships>
</file>

<file path=ppt/slides/_rels/slide23.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5.bin" Id="Rd72db4e0ba2d4e27" /></Relationships>
</file>

<file path=ppt/slides/_rels/slide24.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6.bin" Id="R36df914d69144e82" /><Relationship Type="http://schemas.openxmlformats.org/officeDocument/2006/relationships/image" Target="/ppt/media/image37.bin" Id="Re460be6cd17d4ded" /><Relationship Type="http://schemas.openxmlformats.org/officeDocument/2006/relationships/image" Target="/ppt/media/image38.bin" Id="Rcbce6d90305f4721" /></Relationships>
</file>

<file path=ppt/slides/_rels/slide25.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9.bin" Id="R7ed479fee8a14b5c" /></Relationships>
</file>

<file path=ppt/slides/_rels/slide26.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a.bin" Id="R01d4ee0b4bed47b5" /></Relationships>
</file>

<file path=ppt/slides/_rels/slide27.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b.bin" Id="R8edde56c2ece4168" /></Relationships>
</file>

<file path=ppt/slides/_rels/slide28.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c.bin" Id="Rf29fa6a595254e6d" /></Relationships>
</file>

<file path=ppt/slides/_rels/slide29.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d.bin" Id="R812cc335736c40ee" /><Relationship Type="http://schemas.openxmlformats.org/officeDocument/2006/relationships/image" Target="/ppt/media/image3e.bin" Id="R232b4e9c813941e5" /></Relationships>
</file>

<file path=ppt/slides/_rels/slide2a.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f.bin" Id="R783fddabccc24694" /><Relationship Type="http://schemas.openxmlformats.org/officeDocument/2006/relationships/image" Target="/ppt/media/image40.bin" Id="R235217bcaf014315" /></Relationships>
</file>

<file path=ppt/slides/_rels/slide2b.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2c.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2d.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2e.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1.bin" Id="R9c2dfcb68ef64a4d" /></Relationships>
</file>

<file path=ppt/slides/_rels/slide2f.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2.bin" Id="R9a4043a96dd24c03" /></Relationships>
</file>

<file path=ppt/slides/_rels/slide3.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3.bin" Id="R77e9a792cdc04c56" /><Relationship Type="http://schemas.openxmlformats.org/officeDocument/2006/relationships/image" Target="/ppt/media/image4.bin" Id="R40b5f5947bce4ac2" /></Relationships>
</file>

<file path=ppt/slides/_rels/slide30.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31.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32.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3.bin" Id="Rabb13e3f1a964db8" /></Relationships>
</file>

<file path=ppt/slides/_rels/slide33.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34.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4.bin" Id="R536fd3fb0eb64c10" /><Relationship Type="http://schemas.openxmlformats.org/officeDocument/2006/relationships/image" Target="/ppt/media/image45.bin" Id="R63a9ac62b30b41d2" /></Relationships>
</file>

<file path=ppt/slides/_rels/slide35.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6.bin" Id="R45aa61562bd8426e" /><Relationship Type="http://schemas.openxmlformats.org/officeDocument/2006/relationships/image" Target="/ppt/media/image47.bin" Id="R395550f315ed4a05" /></Relationships>
</file>

<file path=ppt/slides/_rels/slide36.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8.bin" Id="R1b1070a8c467411a" /><Relationship Type="http://schemas.openxmlformats.org/officeDocument/2006/relationships/image" Target="/ppt/media/image49.bin" Id="R9f1be886830945c7" /></Relationships>
</file>

<file path=ppt/slides/_rels/slide37.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a.bin" Id="R0605aea276c545e2" /></Relationships>
</file>

<file path=ppt/slides/_rels/slide38.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b.bin" Id="R1c241f7485e1446f" /></Relationships>
</file>

<file path=ppt/slides/_rels/slide39.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3a.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c.bin" Id="R5b00a8af5f3f4e4b" /></Relationships>
</file>

<file path=ppt/slides/_rels/slide3b.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d.bin" Id="R47406a42ca354473" /></Relationships>
</file>

<file path=ppt/slides/_rels/slide3c.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e.bin" Id="R886d5107a09540ab" /></Relationships>
</file>

<file path=ppt/slides/_rels/slide3d.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4f.bin" Id="R507bf0fda065401f" /></Relationships>
</file>

<file path=ppt/slides/_rels/slide3e.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0.bin" Id="R54cd1ce1433f40bf" /></Relationships>
</file>

<file path=ppt/slides/_rels/slide3f.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1.bin" Id="R9a7b18aef330458a" /></Relationships>
</file>

<file path=ppt/slides/_rels/slide4.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bin" Id="R07b6f4b626614fdd" /><Relationship Type="http://schemas.openxmlformats.org/officeDocument/2006/relationships/image" Target="/ppt/media/image6.bin" Id="R1ac579cfd73246d4" /><Relationship Type="http://schemas.openxmlformats.org/officeDocument/2006/relationships/image" Target="/ppt/media/image7.bin" Id="R07ad735a859341e6" /><Relationship Type="http://schemas.openxmlformats.org/officeDocument/2006/relationships/image" Target="/ppt/media/image8.bin" Id="Rd6b00fd658844e4b" /></Relationships>
</file>

<file path=ppt/slides/_rels/slide40.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2.bin" Id="R9041acb3af1f4c10" /></Relationships>
</file>

<file path=ppt/slides/_rels/slide41.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3.bin" Id="R12e6c92f064c4f11" /></Relationships>
</file>

<file path=ppt/slides/_rels/slide42.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43.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4.bin" Id="R9220377f41814e66" /><Relationship Type="http://schemas.openxmlformats.org/officeDocument/2006/relationships/image" Target="/ppt/media/image55.bin" Id="R3a940adcbc674a78" /></Relationships>
</file>

<file path=ppt/slides/_rels/slide44.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6.bin" Id="R4a636b8973744360" /><Relationship Type="http://schemas.openxmlformats.org/officeDocument/2006/relationships/image" Target="/ppt/media/image57.bin" Id="R0f708e70f64a458f" /><Relationship Type="http://schemas.openxmlformats.org/officeDocument/2006/relationships/image" Target="/ppt/media/image58.bin" Id="R3a0f929ae8394ec5" /></Relationships>
</file>

<file path=ppt/slides/_rels/slide45.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9.bin" Id="R57a5b67947744a8e" /></Relationships>
</file>

<file path=ppt/slides/_rels/slide46.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47.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48.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a.bin" Id="R98a661f58e8a4b90" /></Relationships>
</file>

<file path=ppt/slides/_rels/slide49.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b.bin" Id="Rb0c1b27c6b9a42e0" /></Relationships>
</file>

<file path=ppt/slides/_rels/slide4a.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c.bin" Id="R8f15e2893de14e41" /></Relationships>
</file>

<file path=ppt/slides/_rels/slide4b.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5d.bin" Id="R65d9b31b5f354041" /><Relationship Type="http://schemas.openxmlformats.org/officeDocument/2006/relationships/image" Target="/ppt/media/image5e.bin" Id="R6585c54f96da4ca5" /><Relationship Type="http://schemas.openxmlformats.org/officeDocument/2006/relationships/image" Target="/ppt/media/image5f.bin" Id="R6ae7349af5c143e1" /></Relationships>
</file>

<file path=ppt/slides/_rels/slide4c.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60.bin" Id="R1b1151e8e00b4de5" /><Relationship Type="http://schemas.openxmlformats.org/officeDocument/2006/relationships/image" Target="/ppt/media/image61.bin" Id="R28bcf41496694d2e" /><Relationship Type="http://schemas.openxmlformats.org/officeDocument/2006/relationships/image" Target="/ppt/media/image62.bin" Id="Rd3cc40d0785f48cd" /></Relationships>
</file>

<file path=ppt/slides/_rels/slide4d.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63.bin" Id="R8987f3f55d954d4a" /></Relationships>
</file>

<file path=ppt/slides/_rels/slide4e.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64.bin" Id="Rae6f350c84084ce3" /></Relationships>
</file>

<file path=ppt/slides/_rels/slide4f.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65.bin" Id="R56ac98e7aa094963" /><Relationship Type="http://schemas.openxmlformats.org/officeDocument/2006/relationships/image" Target="/ppt/media/image66.bin" Id="R625178f15edc4724" /><Relationship Type="http://schemas.openxmlformats.org/officeDocument/2006/relationships/image" Target="/ppt/media/image67.bin" Id="Rf78ac772e46d450e" /></Relationships>
</file>

<file path=ppt/slides/_rels/slide5.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9.bin" Id="R7cbaad9746984835" /></Relationships>
</file>

<file path=ppt/slides/_rels/slide50.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68.bin" Id="R00d5e979df9e4681" /><Relationship Type="http://schemas.openxmlformats.org/officeDocument/2006/relationships/image" Target="/ppt/media/image69.bin" Id="Rf015bb6564bb4989" /></Relationships>
</file>

<file path=ppt/slides/_rels/slide51.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6a.bin" Id="R644ee24edeff483a" /></Relationships>
</file>

<file path=ppt/slides/_rels/slide52.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53.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54.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55.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56.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57.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6b.bin" Id="R22328e0909274877" /><Relationship Type="http://schemas.openxmlformats.org/officeDocument/2006/relationships/image" Target="/ppt/media/image6c.bin" Id="Re7e1afcb225b4d69" /></Relationships>
</file>

<file path=ppt/slides/_rels/slide58.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59.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5a.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6d.bin" Id="R0879b096a4b44245" /><Relationship Type="http://schemas.openxmlformats.org/officeDocument/2006/relationships/image" Target="/ppt/media/image6e.bin" Id="R73751f45a38a4282" /></Relationships>
</file>

<file path=ppt/slides/_rels/slide5b.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6f.bin" Id="R0767c3e6506648ab" /><Relationship Type="http://schemas.openxmlformats.org/officeDocument/2006/relationships/image" Target="/ppt/media/image70.bin" Id="R94c8a2762c484586" /></Relationships>
</file>

<file path=ppt/slides/_rels/slide5c.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5d.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71.bin" Id="R9f18f9525fd44250" /></Relationships>
</file>

<file path=ppt/slides/_rels/slide5e.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72.bin" Id="R8b0019a20fd343ef" /></Relationships>
</file>

<file path=ppt/slides/_rels/slide5f.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73.bin" Id="R5b915a750d664d92" /></Relationships>
</file>

<file path=ppt/slides/_rels/slide6.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a.bin" Id="Rbeb765808b7244bf" /></Relationships>
</file>

<file path=ppt/slides/_rels/slide60.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61.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62.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74.bin" Id="Rdcd2e95ed9a34bb8" /></Relationships>
</file>

<file path=ppt/slides/_rels/slide63.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75.bin" Id="R3e719a03b12148fd" /><Relationship Type="http://schemas.openxmlformats.org/officeDocument/2006/relationships/image" Target="/ppt/media/image76.bin" Id="R5be23476ae2b49c8" /><Relationship Type="http://schemas.openxmlformats.org/officeDocument/2006/relationships/image" Target="/ppt/media/image77.bin" Id="R2241fb98321e43ec" /></Relationships>
</file>

<file path=ppt/slides/_rels/slide64.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78.bin" Id="R8ac169be1a7d4f10" /></Relationships>
</file>

<file path=ppt/slides/_rels/slide7.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b.bin" Id="R3b20828d07f74921" /><Relationship Type="http://schemas.openxmlformats.org/officeDocument/2006/relationships/image" Target="/ppt/media/imagec.bin" Id="Rb2a9aeeeccb445c9" /></Relationships>
</file>

<file path=ppt/slides/_rels/slide8.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9.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d.bin" Id="R30dd659bae9949be" /></Relationships>
</file>

<file path=ppt/slides/_rels/slidea.xml.rels>&#65279;<?xml version="1.0" encoding="utf-8"?><Relationships xmlns="http://schemas.openxmlformats.org/package/2006/relationships"><Relationship Type="http://schemas.openxmlformats.org/officeDocument/2006/relationships/slideLayout" Target="/ppt/slideLayouts/slideLayout.xml" Id="rId1" /></Relationships>
</file>

<file path=ppt/slides/_rels/slideb.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e.bin" Id="R7392d7934d0b4198" /></Relationships>
</file>

<file path=ppt/slides/_rels/slidec.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f.bin" Id="R4e4458a05e2c4429" /></Relationships>
</file>

<file path=ppt/slides/_rels/slided.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0.bin" Id="R8f6bb6b7cb634fe0" /><Relationship Type="http://schemas.openxmlformats.org/officeDocument/2006/relationships/image" Target="/ppt/media/image11.bin" Id="R178a7163c1624ca8" /><Relationship Type="http://schemas.openxmlformats.org/officeDocument/2006/relationships/image" Target="/ppt/media/image12.bin" Id="R94b45fab27964292" /></Relationships>
</file>

<file path=ppt/slides/_rels/slidee.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3.bin" Id="Rb1ac5d82794441f3" /></Relationships>
</file>

<file path=ppt/slides/_rels/slidef.xml.rels>&#65279;<?xml version="1.0" encoding="utf-8"?><Relationships xmlns="http://schemas.openxmlformats.org/package/2006/relationships"><Relationship Type="http://schemas.openxmlformats.org/officeDocument/2006/relationships/slideLayout" Target="/ppt/slideLayouts/slideLayout.xml" Id="rId1" /><Relationship Type="http://schemas.openxmlformats.org/officeDocument/2006/relationships/image" Target="/ppt/media/image14.bin" Id="R708e53e39672418c" /></Relationships>
</file>

<file path=ppt/slides/slide.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258" name="10X10_AMHLOGSHIRT1.png"/>
          <p:cNvPicPr>
            <a:picLocks xmlns:a="http://schemas.openxmlformats.org/drawingml/2006/main" noChangeAspect="1"/>
          </p:cNvPicPr>
          <p:nvPr/>
        </p:nvPicPr>
        <p:blipFill>
          <a:blip xmlns:r="http://schemas.openxmlformats.org/officeDocument/2006/relationships" xmlns:a="http://schemas.openxmlformats.org/drawingml/2006/main" r:embed="Ra8600a579efc479c"/>
          <a:stretch xmlns:a="http://schemas.openxmlformats.org/drawingml/2006/main">
            <a:fillRect/>
          </a:stretch>
        </p:blipFill>
        <p:spPr>
          <a:xfrm xmlns:a="http://schemas.openxmlformats.org/drawingml/2006/main">
            <a:off x="7648575" y="4829175"/>
            <a:ext cx="1104900" cy="514350"/>
          </a:xfrm>
          <a:prstGeom xmlns:a="http://schemas.openxmlformats.org/drawingml/2006/main" prst="rect"/>
          <a:effectLst xmlns:a="http://schemas.openxmlformats.org/drawingml/2006/main"/>
        </p:spPr>
      </p:pic>
      <p:sp>
        <p:nvSpPr>
          <p:cNvPr id="259" name="Title"/>
          <p:cNvSpPr txBox="1"/>
          <p:nvPr/>
        </p:nvSpPr>
        <p:spPr>
          <a:xfrm xmlns:a="http://schemas.openxmlformats.org/drawingml/2006/main">
            <a:off x="581025" y="2800350"/>
            <a:ext cx="8153400" cy="1619250"/>
          </a:xfrm>
          <a:prstGeom xmlns:a="http://schemas.openxmlformats.org/drawingml/2006/main" prst="rect">
            <a:avLst/>
          </a:prstGeom>
          <a:effectLst xmlns:a="http://schemas.openxmlformats.org/drawingml/2006/main"/>
        </p:spPr>
        <p:txBody>
          <a:bodyPr xmlns:a="http://schemas.openxmlformats.org/drawingml/2006/main" wrap="square" rtlCol="0" anchor="b">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Developing Greater Cultural Competence:  </a:t>
            </a:r>
          </a:p>
          <a:p xmlns:a="http://schemas.openxmlformats.org/drawingml/2006/main">
            <a:pPr algn="l"/>
            <a:r>
              <a:rPr lang="en-US" sz="6675" b="0" i="0" u="none" spc="0" dirty="0" smtClean="0">
                <a:solidFill>
                  <a:srgbClr val="ffffff"/>
                </a:solidFill>
                <a:latin typeface="Lato Black"/>
              </a:rPr>
              <a:t>Context is everything</a:t>
            </a:r>
          </a:p>
        </p:txBody>
      </p:sp>
    </p:spTree>
  </p:cSld>
</p:sld>
</file>

<file path=ppt/slides/slide10.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409" name="TextBox 4"/>
          <p:cNvSpPr txBox="1"/>
          <p:nvPr/>
        </p:nvSpPr>
        <p:spPr>
          <a:xfrm xmlns:a="http://schemas.openxmlformats.org/drawingml/2006/main">
            <a:off x="2562225" y="7648575"/>
            <a:ext cx="2857500" cy="1333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Lato"/>
              </a:rPr>
              <a:t>Copyright am horizons training group 2012</a:t>
            </a:r>
          </a:p>
        </p:txBody>
      </p:sp>
      <p:sp>
        <p:nvSpPr>
          <p:cNvPr id="410" name="TextBox 6"/>
          <p:cNvSpPr txBox="1"/>
          <p:nvPr/>
        </p:nvSpPr>
        <p:spPr>
          <a:xfrm xmlns:a="http://schemas.openxmlformats.org/drawingml/2006/main">
            <a:off x="1323975" y="276225"/>
            <a:ext cx="6486525"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Lato"/>
              </a:rPr>
              <a:t>CONTEXT     CULTURE     PARADIGM   THOUGHT    BELIEF    BEHAVIOR</a:t>
            </a:r>
          </a:p>
        </p:txBody>
      </p:sp>
      <p:sp>
        <p:nvSpPr>
          <p:cNvPr id="411" name="TextBox 7"/>
          <p:cNvSpPr txBox="1"/>
          <p:nvPr/>
        </p:nvSpPr>
        <p:spPr>
          <a:xfrm xmlns:a="http://schemas.openxmlformats.org/drawingml/2006/main">
            <a:off x="1019175" y="6619875"/>
            <a:ext cx="2857500" cy="8191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1" i="0" u="none" spc="0" dirty="0" smtClean="0">
                <a:solidFill>
                  <a:srgbClr val="ffffff"/>
                </a:solidFill>
                <a:latin typeface="Impact"/>
              </a:rPr>
              <a:t>K</a:t>
            </a:r>
          </a:p>
          <a:p xmlns:a="http://schemas.openxmlformats.org/drawingml/2006/main">
            <a:pPr algn="l"/>
            <a:r>
              <a:rPr lang="en-US" sz="1350" b="1" i="0" u="none" spc="0" dirty="0" smtClean="0">
                <a:solidFill>
                  <a:srgbClr val="ffffff"/>
                </a:solidFill>
                <a:latin typeface="Impact"/>
              </a:rPr>
              <a:t>DK</a:t>
            </a:r>
          </a:p>
          <a:p xmlns:a="http://schemas.openxmlformats.org/drawingml/2006/main">
            <a:pPr algn="l"/>
            <a:r>
              <a:rPr lang="en-US" sz="1350" b="1" i="0" u="none" spc="0" dirty="0" smtClean="0">
                <a:solidFill>
                  <a:srgbClr val="ffffff"/>
                </a:solidFill>
                <a:latin typeface="Impact"/>
              </a:rPr>
              <a:t>DKYDK</a:t>
            </a:r>
          </a:p>
        </p:txBody>
      </p:sp>
      <p:sp>
        <p:nvSpPr>
          <p:cNvPr id="412" name="Group 2"/>
          <p:cNvSpPr txBox="0"/>
          <p:nvPr/>
        </p:nvSpPr>
        <p:spPr>
          <a:xfrm xmlns:a="http://schemas.openxmlformats.org/drawingml/2006/main">
            <a:off x="4181475" y="1200150"/>
            <a:ext cx="4381500" cy="39624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413" name="Group 1"/>
          <p:cNvSpPr txBox="0"/>
          <p:nvPr/>
        </p:nvSpPr>
        <p:spPr>
          <a:xfrm xmlns:a="http://schemas.openxmlformats.org/drawingml/2006/main">
            <a:off x="990600" y="2047875"/>
            <a:ext cx="2647950" cy="23145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Tree>
  </p:cSld>
</p:sld>
</file>

<file path=ppt/slides/slide11.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415" name="TextBox 1"/>
          <p:cNvSpPr txBox="1"/>
          <p:nvPr/>
        </p:nvSpPr>
        <p:spPr>
          <a:xfrm xmlns:a="http://schemas.openxmlformats.org/drawingml/2006/main">
            <a:off x="3486150" y="876300"/>
            <a:ext cx="5505450"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1" i="0" u="none" spc="0" dirty="0" smtClean="0">
                <a:solidFill>
                  <a:srgbClr val="ffffff"/>
                </a:solidFill>
                <a:latin typeface="Lato"/>
              </a:rPr>
              <a:t>Values drive our behaviors. Behaviors attempt to live out values</a:t>
            </a:r>
          </a:p>
        </p:txBody>
      </p:sp>
      <p:sp>
        <p:nvSpPr>
          <p:cNvPr id="416" name="TextBox 2"/>
          <p:cNvSpPr txBox="1"/>
          <p:nvPr/>
        </p:nvSpPr>
        <p:spPr>
          <a:xfrm xmlns:a="http://schemas.openxmlformats.org/drawingml/2006/main">
            <a:off x="2209800" y="2971800"/>
            <a:ext cx="7905750" cy="2762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ffffff"/>
                </a:solidFill>
                <a:latin typeface="Lato"/>
              </a:rPr>
              <a:t>My VALUES are not negotiable, however my methods could be.</a:t>
            </a:r>
          </a:p>
        </p:txBody>
      </p:sp>
      <p:sp>
        <p:nvSpPr>
          <p:cNvPr id="417" name="TextBox 3"/>
          <p:cNvSpPr txBox="1"/>
          <p:nvPr/>
        </p:nvSpPr>
        <p:spPr>
          <a:xfrm xmlns:a="http://schemas.openxmlformats.org/drawingml/2006/main">
            <a:off x="1381125" y="1228725"/>
            <a:ext cx="8029575" cy="1647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350" b="0" i="0" u="none" spc="0" dirty="0" smtClean="0">
                <a:solidFill>
                  <a:srgbClr val="ffffff"/>
                </a:solidFill>
                <a:latin typeface="Boycott"/>
              </a:rPr>
              <a:t>CONFLICT</a:t>
            </a:r>
          </a:p>
        </p:txBody>
      </p:sp>
      <p:sp>
        <p:nvSpPr>
          <p:cNvPr id="418" name="TextBox 4"/>
          <p:cNvSpPr txBox="1"/>
          <p:nvPr/>
        </p:nvSpPr>
        <p:spPr>
          <a:xfrm xmlns:a="http://schemas.openxmlformats.org/drawingml/2006/main">
            <a:off x="1000125" y="1781175"/>
            <a:ext cx="1057275" cy="1647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350" b="0" i="0" u="none" spc="0" dirty="0" smtClean="0">
                <a:solidFill>
                  <a:srgbClr val="ee2d2d"/>
                </a:solidFill>
                <a:latin typeface="Boycott"/>
              </a:rPr>
              <a:t>X</a:t>
            </a:r>
          </a:p>
        </p:txBody>
      </p:sp>
      <p:sp>
        <p:nvSpPr>
          <p:cNvPr id="419" name="TextBox 5"/>
          <p:cNvSpPr txBox="1"/>
          <p:nvPr/>
        </p:nvSpPr>
        <p:spPr>
          <a:xfrm xmlns:a="http://schemas.openxmlformats.org/drawingml/2006/main">
            <a:off x="523875" y="314325"/>
            <a:ext cx="6705600" cy="4762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1" i="0" u="none" spc="0" dirty="0" smtClean="0">
                <a:solidFill>
                  <a:srgbClr val="ffffff"/>
                </a:solidFill>
                <a:latin typeface="Lato"/>
              </a:rPr>
              <a:t>There is no inherent conflict between human beings.</a:t>
            </a:r>
          </a:p>
          <a:p xmlns:a="http://schemas.openxmlformats.org/drawingml/2006/main">
            <a:pPr algn="l"/>
            <a:r>
              <a:rPr lang="en-US" sz="975" b="1" i="0" u="none" spc="0" dirty="0" smtClean="0">
                <a:solidFill>
                  <a:srgbClr val="f8941d"/>
                </a:solidFill>
                <a:latin typeface="Lato"/>
              </a:rPr>
              <a:t>The Universality of the human condition propels us towards certian basic aspiration and needs</a:t>
            </a:r>
          </a:p>
        </p:txBody>
      </p:sp>
      <p:sp>
        <p:nvSpPr>
          <p:cNvPr id="420" name="TextBox 6"/>
          <p:cNvSpPr txBox="1"/>
          <p:nvPr/>
        </p:nvSpPr>
        <p:spPr>
          <a:xfrm xmlns:a="http://schemas.openxmlformats.org/drawingml/2006/main">
            <a:off x="6029325" y="3476625"/>
            <a:ext cx="2790825" cy="2028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1" i="0" u="none" spc="0" dirty="0" smtClean="0">
                <a:solidFill>
                  <a:srgbClr val="ffffff"/>
                </a:solidFill>
                <a:latin typeface="Lato"/>
              </a:rPr>
              <a:t>So why differing methods?</a:t>
            </a:r>
          </a:p>
          <a:p xmlns:a="http://schemas.openxmlformats.org/drawingml/2006/main">
            <a:pPr algn="l"/>
            <a:r>
              <a:rPr lang="en-US" sz="1350" b="1" i="0" u="none" spc="0" dirty="0" smtClean="0">
                <a:solidFill>
                  <a:srgbClr val="ffffff"/>
                </a:solidFill>
                <a:latin typeface="Lato"/>
              </a:rPr>
              <a:t>GEOGRAPHIC CONTEXT</a:t>
            </a:r>
          </a:p>
          <a:p xmlns:a="http://schemas.openxmlformats.org/drawingml/2006/main">
            <a:pPr algn="l"/>
            <a:r>
              <a:rPr lang="en-US" sz="1350" b="1" i="0" u="none" spc="0" dirty="0" smtClean="0">
                <a:solidFill>
                  <a:srgbClr val="ffffff"/>
                </a:solidFill>
                <a:latin typeface="Lato"/>
              </a:rPr>
              <a:t>TEMPORAL CONTEXT</a:t>
            </a:r>
          </a:p>
          <a:p xmlns:a="http://schemas.openxmlformats.org/drawingml/2006/main">
            <a:pPr algn="l"/>
            <a:r>
              <a:rPr lang="en-US" sz="1350" b="1" i="0" u="none" spc="0" dirty="0" smtClean="0">
                <a:solidFill>
                  <a:srgbClr val="ffffff"/>
                </a:solidFill>
                <a:latin typeface="Lato"/>
              </a:rPr>
              <a:t> ETHNIC CULTURE</a:t>
            </a:r>
          </a:p>
          <a:p xmlns:a="http://schemas.openxmlformats.org/drawingml/2006/main">
            <a:pPr algn="l"/>
            <a:r>
              <a:rPr lang="en-US" sz="1350" b="1" i="0" u="none" spc="0" dirty="0" smtClean="0">
                <a:solidFill>
                  <a:srgbClr val="ffffff"/>
                </a:solidFill>
                <a:latin typeface="Lato"/>
              </a:rPr>
              <a:t>SOCIAL STRUCTURES</a:t>
            </a:r>
          </a:p>
          <a:p xmlns:a="http://schemas.openxmlformats.org/drawingml/2006/main">
            <a:pPr algn="l"/>
            <a:r>
              <a:rPr lang="en-US" sz="1350" b="1" i="0" u="none" spc="0" dirty="0" smtClean="0">
                <a:solidFill>
                  <a:srgbClr val="ffffff"/>
                </a:solidFill>
                <a:latin typeface="Lato"/>
              </a:rPr>
              <a:t>FAMILY SYSTEMS</a:t>
            </a:r>
          </a:p>
          <a:p xmlns:a="http://schemas.openxmlformats.org/drawingml/2006/main">
            <a:pPr algn="l"/>
            <a:r>
              <a:rPr lang="en-US" sz="1350" b="1" i="0" u="none" spc="0" dirty="0" smtClean="0">
                <a:solidFill>
                  <a:srgbClr val="ffffff"/>
                </a:solidFill>
                <a:latin typeface="Lato"/>
              </a:rPr>
              <a:t>INDIVIDUAL PREFERENCES</a:t>
            </a:r>
          </a:p>
        </p:txBody>
      </p:sp>
      <p:sp>
        <p:nvSpPr>
          <p:cNvPr id="421" name="YouTube iQxzWpy7PKg"/>
          <p:cNvSpPr txBox="0"/>
          <p:nvPr/>
        </p:nvSpPr>
        <p:spPr>
          <a:xfrm xmlns:a="http://schemas.openxmlformats.org/drawingml/2006/main">
            <a:off x="2438400" y="3476625"/>
            <a:ext cx="3343275" cy="18764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Tree>
  </p:cSld>
</p:sld>
</file>

<file path=ppt/slides/slide12.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423" name="TextBox 4"/>
          <p:cNvSpPr txBox="1"/>
          <p:nvPr/>
        </p:nvSpPr>
        <p:spPr>
          <a:xfrm xmlns:a="http://schemas.openxmlformats.org/drawingml/2006/main">
            <a:off x="2562225" y="7648575"/>
            <a:ext cx="2857500" cy="1333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Lato"/>
              </a:rPr>
              <a:t>Copyright am horizons training group 2012</a:t>
            </a:r>
          </a:p>
        </p:txBody>
      </p:sp>
      <p:sp>
        <p:nvSpPr>
          <p:cNvPr id="424" name="TextBox 6"/>
          <p:cNvSpPr txBox="1"/>
          <p:nvPr/>
        </p:nvSpPr>
        <p:spPr>
          <a:xfrm xmlns:a="http://schemas.openxmlformats.org/drawingml/2006/main">
            <a:off x="1323975" y="276225"/>
            <a:ext cx="6486525"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Lato"/>
              </a:rPr>
              <a:t>CONTEXT     CULTURE     PARADIGM   THOUGHT    BELIEF    BEHAVIOR</a:t>
            </a:r>
          </a:p>
        </p:txBody>
      </p:sp>
      <p:sp>
        <p:nvSpPr>
          <p:cNvPr id="425" name="TextBox 7"/>
          <p:cNvSpPr txBox="1"/>
          <p:nvPr/>
        </p:nvSpPr>
        <p:spPr>
          <a:xfrm xmlns:a="http://schemas.openxmlformats.org/drawingml/2006/main">
            <a:off x="1019175" y="6619875"/>
            <a:ext cx="2857500" cy="8191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1" i="0" u="none" spc="0" dirty="0" smtClean="0">
                <a:solidFill>
                  <a:srgbClr val="ffffff"/>
                </a:solidFill>
                <a:latin typeface="Impact"/>
              </a:rPr>
              <a:t>K</a:t>
            </a:r>
          </a:p>
          <a:p xmlns:a="http://schemas.openxmlformats.org/drawingml/2006/main">
            <a:pPr algn="l"/>
            <a:r>
              <a:rPr lang="en-US" sz="1350" b="1" i="0" u="none" spc="0" dirty="0" smtClean="0">
                <a:solidFill>
                  <a:srgbClr val="ffffff"/>
                </a:solidFill>
                <a:latin typeface="Impact"/>
              </a:rPr>
              <a:t>DK</a:t>
            </a:r>
          </a:p>
          <a:p xmlns:a="http://schemas.openxmlformats.org/drawingml/2006/main">
            <a:pPr algn="l"/>
            <a:r>
              <a:rPr lang="en-US" sz="1350" b="1" i="0" u="none" spc="0" dirty="0" smtClean="0">
                <a:solidFill>
                  <a:srgbClr val="ffffff"/>
                </a:solidFill>
                <a:latin typeface="Impact"/>
              </a:rPr>
              <a:t>DKYDK</a:t>
            </a:r>
          </a:p>
        </p:txBody>
      </p:sp>
      <p:sp>
        <p:nvSpPr>
          <p:cNvPr id="426" name="Group 2"/>
          <p:cNvSpPr txBox="0"/>
          <p:nvPr/>
        </p:nvSpPr>
        <p:spPr>
          <a:xfrm xmlns:a="http://schemas.openxmlformats.org/drawingml/2006/main">
            <a:off x="4600575" y="1143000"/>
            <a:ext cx="4381500" cy="39624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427" name="Group 1"/>
          <p:cNvSpPr txBox="0"/>
          <p:nvPr/>
        </p:nvSpPr>
        <p:spPr>
          <a:xfrm xmlns:a="http://schemas.openxmlformats.org/drawingml/2006/main">
            <a:off x="5762625" y="2181225"/>
            <a:ext cx="2647950" cy="23145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428" name="TextBox 8"/>
          <p:cNvSpPr txBox="1"/>
          <p:nvPr/>
        </p:nvSpPr>
        <p:spPr>
          <a:xfrm xmlns:a="http://schemas.openxmlformats.org/drawingml/2006/main">
            <a:off x="352425" y="3905250"/>
            <a:ext cx="5114925" cy="1371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1" i="0" u="none" spc="0" dirty="0" smtClean="0">
                <a:solidFill>
                  <a:srgbClr val="ffffff"/>
                </a:solidFill>
                <a:latin typeface="Lato"/>
              </a:rPr>
              <a:t>CONTEXT &amp; CULTURE is everything.</a:t>
            </a:r>
          </a:p>
          <a:p xmlns:a="http://schemas.openxmlformats.org/drawingml/2006/main">
            <a:pPr algn="l"/>
            <a:r>
              <a:rPr lang="en-US" sz="1650" b="0" i="0" u="none" spc="0" dirty="0" smtClean="0">
                <a:solidFill>
                  <a:srgbClr val="ffffff"/>
                </a:solidFill>
                <a:latin typeface="Lato"/>
              </a:rPr>
              <a:t>What is the purpose of CULTURE?</a:t>
            </a:r>
          </a:p>
          <a:p xmlns:a="http://schemas.openxmlformats.org/drawingml/2006/main">
            <a:pPr algn="l"/>
            <a:r>
              <a:rPr lang="en-US" sz="1650" b="0" i="0" u="none" spc="0" dirty="0" smtClean="0">
                <a:solidFill>
                  <a:srgbClr val="ffffff"/>
                </a:solidFill>
                <a:latin typeface="Lato"/>
              </a:rPr>
              <a:t>Why is Context important?</a:t>
            </a:r>
          </a:p>
          <a:p xmlns:a="http://schemas.openxmlformats.org/drawingml/2006/main">
            <a:pPr algn="l"/>
            <a:r>
              <a:rPr lang="en-US" sz="1650" b="0" i="0" u="none" spc="0" dirty="0" smtClean="0">
                <a:solidFill>
                  <a:srgbClr val="ffffff"/>
                </a:solidFill>
                <a:latin typeface="Lato"/>
              </a:rPr>
              <a:t>Describe an "</a:t>
            </a:r>
            <a:r>
              <a:rPr lang="en-US" sz="1650" b="1" i="1" u="none" spc="0" dirty="0" smtClean="0">
                <a:solidFill>
                  <a:srgbClr val="ffffff"/>
                </a:solidFill>
                <a:latin typeface="Lato"/>
              </a:rPr>
              <a:t>OUT of CONTEXT PROBLEM</a:t>
            </a:r>
            <a:r>
              <a:rPr lang="en-US" sz="1650" b="0" i="0" u="none" spc="0" dirty="0" smtClean="0">
                <a:solidFill>
                  <a:srgbClr val="ffffff"/>
                </a:solidFill>
                <a:latin typeface="Lato"/>
              </a:rPr>
              <a:t>".</a:t>
            </a:r>
          </a:p>
        </p:txBody>
      </p:sp>
    </p:spTree>
  </p:cSld>
</p:sld>
</file>

<file path=ppt/slides/slide13.xml><?xml version="1.0" encoding="utf-8"?>
<p:sld xmlns:p="http://schemas.openxmlformats.org/presentationml/2006/main">
  <p:cSld>
    <p:bg>
      <p:bgPr>
        <a:solidFill xmlns:a="http://schemas.openxmlformats.org/drawingml/2006/main">
          <a:srgbClr val="545454"/>
        </a:solidFill>
      </p:bgPr>
    </p:bg>
    <p:spTree>
      <p:nvGrpSpPr>
        <p:cNvPr id="1" name=""/>
        <p:cNvGrpSpPr/>
        <p:nvPr/>
      </p:nvGrpSpPr>
      <p:grpSpPr/>
      <p:sp>
        <p:nvSpPr>
          <p:cNvPr id="430" name="Title"/>
          <p:cNvSpPr txBox="1"/>
          <p:nvPr/>
        </p:nvSpPr>
        <p:spPr>
          <a:xfrm xmlns:a="http://schemas.openxmlformats.org/drawingml/2006/main">
            <a:off x="2028825" y="3219450"/>
            <a:ext cx="8839200" cy="9144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975" b="1" i="1" u="none" spc="0" dirty="0" smtClean="0">
                <a:solidFill>
                  <a:srgbClr val="f8941d"/>
                </a:solidFill>
                <a:latin typeface="Calibri"/>
              </a:rPr>
              <a:t>Why this discussion?</a:t>
            </a:r>
          </a:p>
        </p:txBody>
      </p:sp>
      <p:sp>
        <p:nvSpPr>
          <p:cNvPr id="431" name="Organization Chart 2"/>
          <p:cNvSpPr txBox="0"/>
          <p:nvPr/>
        </p:nvSpPr>
        <p:spPr>
          <a:xfrm xmlns:a="http://schemas.openxmlformats.org/drawingml/2006/main">
            <a:off x="66675" y="5724525"/>
            <a:ext cx="8334375" cy="31908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432" name="Text Box 67"/>
          <p:cNvSpPr txBox="1"/>
          <p:nvPr/>
        </p:nvSpPr>
        <p:spPr>
          <a:xfrm xmlns:a="http://schemas.openxmlformats.org/drawingml/2006/main">
            <a:off x="4457700" y="466725"/>
            <a:ext cx="4581525" cy="15716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200" b="0" i="0" u="none" spc="0" dirty="0" smtClean="0">
                <a:solidFill>
                  <a:srgbClr val="ffffff"/>
                </a:solidFill>
                <a:latin typeface="Verdana"/>
              </a:rPr>
              <a:t>Declaration of Independence</a:t>
            </a:r>
          </a:p>
          <a:p xmlns:a="http://schemas.openxmlformats.org/drawingml/2006/main">
            <a:pPr algn="l"/>
            <a:r>
              <a:rPr lang="en-US" sz="1200" b="0" i="0" u="none" spc="0" dirty="0" smtClean="0">
                <a:solidFill>
                  <a:srgbClr val="ffffff"/>
                </a:solidFill>
                <a:latin typeface="Verdana"/>
              </a:rPr>
              <a:t>Paragraph II</a:t>
            </a:r>
          </a:p>
          <a:p xmlns:a="http://schemas.openxmlformats.org/drawingml/2006/main">
            <a:pPr algn="l"/>
            <a:r>
              <a:rPr lang="en-US" sz="1200" b="0" i="0" u="none" spc="0" dirty="0" smtClean="0">
                <a:solidFill>
                  <a:srgbClr val="ffffff"/>
                </a:solidFill>
                <a:latin typeface="Verdana"/>
              </a:rPr>
              <a:t>We hold these truths to be self-evident, that all men are created equal, that they are endowed by their Creator with certain unalienable Rights, that among these are Life, Liberty and the pursuit of Happiness.</a:t>
            </a:r>
          </a:p>
        </p:txBody>
      </p:sp>
      <p:sp>
        <p:nvSpPr>
          <p:cNvPr id="433" name="Text Box 68"/>
          <p:cNvSpPr txBox="1"/>
          <p:nvPr/>
        </p:nvSpPr>
        <p:spPr>
          <a:xfrm xmlns:a="http://schemas.openxmlformats.org/drawingml/2006/main">
            <a:off x="523875" y="447675"/>
            <a:ext cx="3429000" cy="15716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200" b="1" i="0" u="none" spc="0" dirty="0" smtClean="0">
                <a:solidFill>
                  <a:srgbClr val="ffffff"/>
                </a:solidFill>
                <a:latin typeface="Verdana"/>
              </a:rPr>
              <a:t>PREAMBLE of the CONSTITUTION</a:t>
            </a:r>
          </a:p>
          <a:p xmlns:a="http://schemas.openxmlformats.org/drawingml/2006/main">
            <a:pPr algn="l"/>
            <a:r>
              <a:rPr lang="en-US" sz="975" b="0" i="0" u="none" spc="0" dirty="0" smtClean="0">
                <a:solidFill>
                  <a:srgbClr val="ffffff"/>
                </a:solidFill>
                <a:latin typeface="Verdana"/>
              </a:rPr>
              <a:t>We the People  of the United States, in Order to form a more perfect Union, establish Justice, insure domestic Tranquility, provide for the common defense, promote the general Welfare, and secure the Blessings of Liberty to ourselves and our Posterity, do ordain and establish this Constitution for the United States of America.</a:t>
            </a:r>
          </a:p>
        </p:txBody>
      </p:sp>
      <p:sp>
        <p:nvSpPr>
          <p:cNvPr id="434" name="TextBox 1"/>
          <p:cNvSpPr txBox="1"/>
          <p:nvPr/>
        </p:nvSpPr>
        <p:spPr>
          <a:xfrm xmlns:a="http://schemas.openxmlformats.org/drawingml/2006/main">
            <a:off x="638175" y="2352675"/>
            <a:ext cx="3324225" cy="2838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f8941d"/>
                </a:solidFill>
                <a:latin typeface="Nina Compressed"/>
              </a:rPr>
              <a:t>1863 Emancipation </a:t>
            </a:r>
            <a:r>
              <a:rPr lang="en-US" sz="1650" b="0" i="0" u="none" spc="0" dirty="0" smtClean="0">
                <a:solidFill>
                  <a:srgbClr val="f8941d"/>
                </a:solidFill>
                <a:latin typeface="Nina Compressed"/>
              </a:rPr>
              <a:t>January 1, 1863</a:t>
            </a:r>
          </a:p>
          <a:p xmlns:a="http://schemas.openxmlformats.org/drawingml/2006/main">
            <a:pPr algn="l"/>
            <a:r>
              <a:rPr lang="en-US" sz="1650" b="0" i="0" u="none" spc="0" dirty="0" smtClean="0">
                <a:solidFill>
                  <a:srgbClr val="f8941d"/>
                </a:solidFill>
                <a:latin typeface="Nina Compressed"/>
              </a:rPr>
              <a:t>1920 </a:t>
            </a:r>
            <a:r>
              <a:rPr lang="en-US" sz="1650" b="0" i="0" u="none" spc="0" dirty="0" smtClean="0">
                <a:solidFill>
                  <a:srgbClr val="f8941d"/>
                </a:solidFill>
                <a:latin typeface="Nina Compressed"/>
              </a:rPr>
              <a:t>August 18, 1920, the 19th amendment, women's voting rights</a:t>
            </a:r>
          </a:p>
          <a:p xmlns:a="http://schemas.openxmlformats.org/drawingml/2006/main">
            <a:pPr algn="l"/>
            <a:r>
              <a:rPr lang="en-US" sz="1650" b="0" i="0" u="none" spc="0" dirty="0" smtClean="0">
                <a:solidFill>
                  <a:srgbClr val="f8941d"/>
                </a:solidFill>
                <a:latin typeface="Nina Compressed"/>
              </a:rPr>
              <a:t>Indian Citizenship Act of 1924</a:t>
            </a:r>
          </a:p>
          <a:p xmlns:a="http://schemas.openxmlformats.org/drawingml/2006/main">
            <a:pPr algn="l"/>
            <a:r>
              <a:rPr lang="en-US" sz="1650" b="0" i="0" u="none" spc="0" dirty="0" smtClean="0">
                <a:solidFill>
                  <a:srgbClr val="f8941d"/>
                </a:solidFill>
                <a:latin typeface="Nina Compressed"/>
              </a:rPr>
              <a:t>1964 Civil Rights Act</a:t>
            </a:r>
          </a:p>
          <a:p xmlns:a="http://schemas.openxmlformats.org/drawingml/2006/main">
            <a:pPr algn="l"/>
            <a:r>
              <a:rPr lang="en-US" sz="1650" b="0" i="0" u="none" spc="0" dirty="0" smtClean="0">
                <a:solidFill>
                  <a:srgbClr val="f8941d"/>
                </a:solidFill>
                <a:latin typeface="Nina Compressed"/>
              </a:rPr>
              <a:t>1978 Native American Freedom of religion</a:t>
            </a:r>
          </a:p>
          <a:p xmlns:a="http://schemas.openxmlformats.org/drawingml/2006/main">
            <a:pPr algn="l"/>
            <a:r>
              <a:rPr lang="en-US" sz="1650" b="0" i="0" u="none" spc="0" dirty="0" smtClean="0">
                <a:solidFill>
                  <a:srgbClr val="f8941d"/>
                </a:solidFill>
                <a:latin typeface="Nina Compressed"/>
              </a:rPr>
              <a:t>1990 ADA-</a:t>
            </a:r>
            <a:r>
              <a:rPr lang="en-US" sz="1650" b="0" i="0" u="none" spc="0" dirty="0" smtClean="0">
                <a:solidFill>
                  <a:srgbClr val="f8941d"/>
                </a:solidFill>
                <a:latin typeface="Nina Compressed"/>
              </a:rPr>
              <a:t>Americans with Disabilities Act of 1990</a:t>
            </a:r>
          </a:p>
        </p:txBody>
      </p:sp>
      <p:sp>
        <p:nvSpPr>
          <p:cNvPr id="435" name="TextBox 2"/>
          <p:cNvSpPr txBox="1"/>
          <p:nvPr/>
        </p:nvSpPr>
        <p:spPr>
          <a:xfrm xmlns:a="http://schemas.openxmlformats.org/drawingml/2006/main">
            <a:off x="4352925" y="4495800"/>
            <a:ext cx="3714750" cy="9525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200" b="0" i="0" u="none" spc="0" dirty="0" smtClean="0">
                <a:solidFill>
                  <a:srgbClr val="f8941d"/>
                </a:solidFill>
                <a:latin typeface="Nina Compressed"/>
              </a:rPr>
              <a:t>July 2, 1964. The act outlawed segregation in businesses such as theaters, restaurants, and hotels. It banned discriminatory practices in employment and ended segregation in public places such as swimming pools, libraries, and public schools.</a:t>
            </a:r>
          </a:p>
        </p:txBody>
      </p:sp>
    </p:spTree>
  </p:cSld>
</p:sld>
</file>

<file path=ppt/slides/slide14.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437" name="Beauty-and-the-Beast-Wallpaper-disney-6013608-1024"/>
          <p:cNvPicPr>
            <a:picLocks xmlns:a="http://schemas.openxmlformats.org/drawingml/2006/main" noChangeAspect="1"/>
          </p:cNvPicPr>
          <p:nvPr/>
        </p:nvPicPr>
        <p:blipFill>
          <a:blip xmlns:r="http://schemas.openxmlformats.org/officeDocument/2006/relationships" xmlns:a="http://schemas.openxmlformats.org/drawingml/2006/main" r:embed="Rc2d3c57ca93d4e82"/>
          <a:stretch xmlns:a="http://schemas.openxmlformats.org/drawingml/2006/main">
            <a:fillRect/>
          </a:stretch>
        </p:blipFill>
        <p:spPr>
          <a:xfrm xmlns:a="http://schemas.openxmlformats.org/drawingml/2006/main">
            <a:off x="-771525" y="-1209675"/>
            <a:ext cx="10858500" cy="8134350"/>
          </a:xfrm>
          <a:prstGeom xmlns:a="http://schemas.openxmlformats.org/drawingml/2006/main" prst="rect"/>
          <a:effectLst xmlns:a="http://schemas.openxmlformats.org/drawingml/2006/main"/>
        </p:spPr>
      </p:pic>
      <p:sp>
        <p:nvSpPr>
          <p:cNvPr id="438" name="Body"/>
          <p:cNvSpPr txBox="1"/>
          <p:nvPr/>
        </p:nvSpPr>
        <p:spPr>
          <a:xfrm xmlns:a="http://schemas.openxmlformats.org/drawingml/2006/main">
            <a:off x="1047750" y="2895600"/>
            <a:ext cx="6810375" cy="1562100"/>
          </a:xfrm>
          <a:prstGeom xmlns:a="http://schemas.openxmlformats.org/drawingml/2006/main" prst="rect">
            <a:avLst/>
          </a:prstGeom>
          <a:solidFill xmlns:a="http://schemas.openxmlformats.org/drawingml/2006/main">
            <a:srgbClr val="FFAA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 "I've come upon something that disturbs me deeply," he said. "We have fought hard and long for integration, as I believe we should have, and I know that we will win. But I've come to believe we're integrating into a burning house." ~ Rev. Martin Luther King</a:t>
            </a:r>
          </a:p>
        </p:txBody>
      </p:sp>
      <p:sp>
        <p:nvSpPr>
          <p:cNvPr id="439" name="Title"/>
          <p:cNvSpPr txBox="1"/>
          <p:nvPr/>
        </p:nvSpPr>
        <p:spPr>
          <a:xfrm xmlns:a="http://schemas.openxmlformats.org/drawingml/2006/main">
            <a:off x="-104775" y="38100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
            </a:r>
          </a:p>
        </p:txBody>
      </p:sp>
      <p:sp>
        <p:nvSpPr>
          <p:cNvPr id="440" name="TextBox 3"/>
          <p:cNvSpPr txBox="1"/>
          <p:nvPr/>
        </p:nvSpPr>
        <p:spPr>
          <a:xfrm xmlns:a="http://schemas.openxmlformats.org/drawingml/2006/main">
            <a:off x="-323850" y="4533900"/>
            <a:ext cx="9791700" cy="1971675"/>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5325" b="0" i="0" u="none" spc="0" dirty="0" smtClean="0">
                <a:solidFill>
                  <a:srgbClr val="ffffff"/>
                </a:solidFill>
                <a:latin typeface="Impact"/>
              </a:rPr>
              <a:t>WE ARE IN A BAD</a:t>
            </a:r>
            <a:r>
              <a:rPr lang="en-US" sz="8025" b="0" i="0" u="none" spc="0" dirty="0" smtClean="0">
                <a:solidFill>
                  <a:srgbClr val="ffffff"/>
                </a:solidFill>
                <a:latin typeface="Impact"/>
              </a:rPr>
              <a:t> </a:t>
            </a:r>
            <a:r>
              <a:rPr lang="en-US" sz="5325" b="0" i="0" u="none" spc="0" dirty="0" smtClean="0">
                <a:solidFill>
                  <a:srgbClr val="ffffff"/>
                </a:solidFill>
                <a:latin typeface="Impact"/>
              </a:rPr>
              <a:t>RELATIONSHIP</a:t>
            </a:r>
          </a:p>
          <a:p xmlns:a="http://schemas.openxmlformats.org/drawingml/2006/main">
            <a:pPr algn="ctr"/>
            <a:r>
              <a:rPr lang="en-US" sz="5325" b="0" i="0" u="none" spc="0" dirty="0" smtClean="0">
                <a:solidFill>
                  <a:srgbClr val="ffffff"/>
                </a:solidFill>
                <a:latin typeface="Impact"/>
              </a:rPr>
              <a:t/>
            </a:r>
          </a:p>
        </p:txBody>
      </p:sp>
    </p:spTree>
  </p:cSld>
</p:sld>
</file>

<file path=ppt/slides/slide15.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442" name="Body"/>
          <p:cNvSpPr txBox="1"/>
          <p:nvPr/>
        </p:nvSpPr>
        <p:spPr>
          <a:xfrm xmlns:a="http://schemas.openxmlformats.org/drawingml/2006/main">
            <a:off x="276225" y="1933575"/>
            <a:ext cx="3000375" cy="24765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Coercion, Intimidation</a:t>
            </a:r>
          </a:p>
          <a:p xmlns:a="http://schemas.openxmlformats.org/drawingml/2006/main">
            <a:pPr algn="l"/>
            <a:r>
              <a:rPr lang="en-US" sz="2025" b="0" i="0" u="none" spc="0" dirty="0" smtClean="0">
                <a:solidFill>
                  <a:srgbClr val="ffffff"/>
                </a:solidFill>
                <a:latin typeface="Lato"/>
              </a:rPr>
              <a:t>Economic Abuse</a:t>
            </a:r>
          </a:p>
          <a:p xmlns:a="http://schemas.openxmlformats.org/drawingml/2006/main">
            <a:pPr algn="l"/>
            <a:r>
              <a:rPr lang="en-US" sz="2025" b="0" i="0" u="none" spc="0" dirty="0" smtClean="0">
                <a:solidFill>
                  <a:srgbClr val="ffffff"/>
                </a:solidFill>
                <a:latin typeface="Lato"/>
              </a:rPr>
              <a:t>Privilege</a:t>
            </a:r>
          </a:p>
          <a:p xmlns:a="http://schemas.openxmlformats.org/drawingml/2006/main">
            <a:pPr algn="l"/>
            <a:r>
              <a:rPr lang="en-US" sz="2025" b="0" i="0" u="none" spc="0" dirty="0" smtClean="0">
                <a:solidFill>
                  <a:srgbClr val="ffffff"/>
                </a:solidFill>
                <a:latin typeface="Lato"/>
              </a:rPr>
              <a:t>Children</a:t>
            </a:r>
          </a:p>
          <a:p xmlns:a="http://schemas.openxmlformats.org/drawingml/2006/main">
            <a:pPr algn="l"/>
            <a:r>
              <a:rPr lang="en-US" sz="2025" b="0" i="0" u="none" spc="0" dirty="0" smtClean="0">
                <a:solidFill>
                  <a:srgbClr val="ffffff"/>
                </a:solidFill>
                <a:latin typeface="Lato"/>
              </a:rPr>
              <a:t>Minimizing, Denying, Blaming</a:t>
            </a:r>
          </a:p>
          <a:p xmlns:a="http://schemas.openxmlformats.org/drawingml/2006/main">
            <a:pPr algn="l"/>
            <a:r>
              <a:rPr lang="en-US" sz="2025" b="0" i="0" u="none" spc="0" dirty="0" smtClean="0">
                <a:solidFill>
                  <a:srgbClr val="ffffff"/>
                </a:solidFill>
                <a:latin typeface="Lato"/>
              </a:rPr>
              <a:t>Isolation</a:t>
            </a:r>
          </a:p>
          <a:p xmlns:a="http://schemas.openxmlformats.org/drawingml/2006/main">
            <a:pPr algn="l"/>
            <a:r>
              <a:rPr lang="en-US" sz="2025" b="0" i="0" u="none" spc="0" dirty="0" smtClean="0">
                <a:solidFill>
                  <a:srgbClr val="ffffff"/>
                </a:solidFill>
                <a:latin typeface="Lato"/>
              </a:rPr>
              <a:t>Emotional Abuse</a:t>
            </a:r>
          </a:p>
        </p:txBody>
      </p:sp>
      <p:pic>
        <p:nvPicPr>
          <p:cNvPr id="443" name="power-wheel-sm.gif"/>
          <p:cNvPicPr>
            <a:picLocks xmlns:a="http://schemas.openxmlformats.org/drawingml/2006/main" noChangeAspect="1"/>
          </p:cNvPicPr>
          <p:nvPr/>
        </p:nvPicPr>
        <p:blipFill>
          <a:blip xmlns:r="http://schemas.openxmlformats.org/officeDocument/2006/relationships" xmlns:a="http://schemas.openxmlformats.org/drawingml/2006/main" r:embed="R77ec81ef76ab4da4"/>
          <a:stretch xmlns:a="http://schemas.openxmlformats.org/drawingml/2006/main">
            <a:fillRect/>
          </a:stretch>
        </p:blipFill>
        <p:spPr>
          <a:xfrm xmlns:a="http://schemas.openxmlformats.org/drawingml/2006/main">
            <a:off x="3705225" y="-66675"/>
            <a:ext cx="5857875" cy="5857875"/>
          </a:xfrm>
          <a:prstGeom xmlns:a="http://schemas.openxmlformats.org/drawingml/2006/main" prst="rect"/>
          <a:effectLst xmlns:a="http://schemas.openxmlformats.org/drawingml/2006/main"/>
        </p:spPr>
      </p:pic>
      <p:sp>
        <p:nvSpPr>
          <p:cNvPr id="444" name="Title"/>
          <p:cNvSpPr txBox="1"/>
          <p:nvPr/>
        </p:nvSpPr>
        <p:spPr>
          <a:xfrm xmlns:a="http://schemas.openxmlformats.org/drawingml/2006/main">
            <a:off x="742950" y="847725"/>
            <a:ext cx="351472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What is this strange relationship...</a:t>
            </a:r>
          </a:p>
        </p:txBody>
      </p:sp>
    </p:spTree>
  </p:cSld>
</p:sld>
</file>

<file path=ppt/slides/slide16.xml><?xml version="1.0" encoding="utf-8"?>
<p:sld xmlns:p="http://schemas.openxmlformats.org/presentationml/2006/main">
  <p:cSld>
    <p:bg>
      <p:bgPr>
        <a:gradFill xmlns:a="http://schemas.openxmlformats.org/drawingml/2006/main">
          <a:gsLst>
            <a:gs pos="0">
              <a:srgbClr val="000000"/>
            </a:gs>
            <a:gs pos="96000">
              <a:srgbClr val="36434D"/>
            </a:gs>
          </a:gsLst>
          <a:lin ang="16200000" scaled="1"/>
        </a:gradFill>
      </p:bgPr>
    </p:bg>
    <p:spTree>
      <p:nvGrpSpPr>
        <p:cNvPr id="1" name=""/>
        <p:cNvGrpSpPr/>
        <p:nvPr/>
      </p:nvGrpSpPr>
      <p:grpSpPr/>
      <p:sp>
        <p:nvSpPr>
          <p:cNvPr id="446" name="TextBox 1"/>
          <p:cNvSpPr txBox="1"/>
          <p:nvPr/>
        </p:nvSpPr>
        <p:spPr>
          <a:xfrm xmlns:a="http://schemas.openxmlformats.org/drawingml/2006/main">
            <a:off x="5295900" y="1943100"/>
            <a:ext cx="2857500" cy="3714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700" b="0" i="0" u="none" spc="0" dirty="0" smtClean="0">
                <a:solidFill>
                  <a:srgbClr val="ffffff"/>
                </a:solidFill>
                <a:latin typeface="Nina Compressed"/>
              </a:rPr>
              <a:t>Historical Trauma</a:t>
            </a:r>
          </a:p>
        </p:txBody>
      </p:sp>
      <p:sp>
        <p:nvSpPr>
          <p:cNvPr id="447" name="TextBox 2"/>
          <p:cNvSpPr txBox="1"/>
          <p:nvPr/>
        </p:nvSpPr>
        <p:spPr>
          <a:xfrm xmlns:a="http://schemas.openxmlformats.org/drawingml/2006/main">
            <a:off x="809625" y="2247900"/>
            <a:ext cx="8763000" cy="10763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8025" b="0" i="0" u="none" spc="0" dirty="0" smtClean="0">
                <a:solidFill>
                  <a:srgbClr val="ffffff"/>
                </a:solidFill>
                <a:latin typeface="Impact"/>
              </a:rPr>
              <a:t>HEDGE CLIPPERS</a:t>
            </a:r>
          </a:p>
        </p:txBody>
      </p:sp>
      <p:sp>
        <p:nvSpPr>
          <p:cNvPr id="448" name="TextBox 3"/>
          <p:cNvSpPr txBox="1"/>
          <p:nvPr/>
        </p:nvSpPr>
        <p:spPr>
          <a:xfrm xmlns:a="http://schemas.openxmlformats.org/drawingml/2006/main">
            <a:off x="5324475" y="3171825"/>
            <a:ext cx="2857500" cy="14382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1" i="0" u="none" spc="0" dirty="0" smtClean="0">
                <a:solidFill>
                  <a:srgbClr val="ffffff"/>
                </a:solidFill>
                <a:latin typeface="Nina Compressed"/>
              </a:rPr>
              <a:t>Stolen</a:t>
            </a:r>
          </a:p>
          <a:p xmlns:a="http://schemas.openxmlformats.org/drawingml/2006/main">
            <a:pPr algn="l"/>
            <a:r>
              <a:rPr lang="en-US" sz="1350" b="1" i="0" u="none" spc="0" dirty="0" smtClean="0">
                <a:solidFill>
                  <a:srgbClr val="ffffff"/>
                </a:solidFill>
                <a:latin typeface="Nina Compressed"/>
              </a:rPr>
              <a:t>Take them back</a:t>
            </a:r>
          </a:p>
          <a:p xmlns:a="http://schemas.openxmlformats.org/drawingml/2006/main">
            <a:pPr algn="l"/>
            <a:r>
              <a:rPr lang="en-US" sz="1350" b="1" i="0" u="none" spc="0" dirty="0" smtClean="0">
                <a:solidFill>
                  <a:srgbClr val="ffffff"/>
                </a:solidFill>
                <a:latin typeface="Nina Compressed"/>
              </a:rPr>
              <a:t>Watched them used</a:t>
            </a:r>
          </a:p>
          <a:p xmlns:a="http://schemas.openxmlformats.org/drawingml/2006/main">
            <a:pPr algn="l"/>
            <a:r>
              <a:rPr lang="en-US" sz="1350" b="1" i="0" u="none" spc="0" dirty="0" smtClean="0">
                <a:solidFill>
                  <a:srgbClr val="ffffff"/>
                </a:solidFill>
                <a:latin typeface="Nina Compressed"/>
              </a:rPr>
              <a:t>Given fake clippers</a:t>
            </a:r>
          </a:p>
          <a:p xmlns:a="http://schemas.openxmlformats.org/drawingml/2006/main">
            <a:pPr algn="l"/>
            <a:r>
              <a:rPr lang="en-US" sz="1350" b="1" i="0" u="none" spc="0" dirty="0" smtClean="0">
                <a:solidFill>
                  <a:srgbClr val="ffffff"/>
                </a:solidFill>
                <a:latin typeface="Nina Compressed"/>
              </a:rPr>
              <a:t>Internalized/Externalized </a:t>
            </a:r>
          </a:p>
        </p:txBody>
      </p:sp>
    </p:spTree>
  </p:cSld>
</p:sld>
</file>

<file path=ppt/slides/slide17.xml><?xml version="1.0" encoding="utf-8"?>
<p:sld xmlns:p="http://schemas.openxmlformats.org/presentationml/2006/main">
  <p:cSld>
    <p:bg>
      <p:bgPr>
        <a:gradFill xmlns:a="http://schemas.openxmlformats.org/drawingml/2006/main">
          <a:gsLst>
            <a:gs pos="0">
              <a:srgbClr val="000000"/>
            </a:gs>
            <a:gs pos="96000">
              <a:srgbClr val="36434D"/>
            </a:gs>
          </a:gsLst>
          <a:lin ang="16200000" scaled="1"/>
        </a:gradFill>
      </p:bgPr>
    </p:bg>
    <p:spTree>
      <p:nvGrpSpPr>
        <p:cNvPr id="1" name=""/>
        <p:cNvGrpSpPr/>
        <p:nvPr/>
      </p:nvGrpSpPr>
      <p:grpSpPr/>
      <p:sp>
        <p:nvSpPr>
          <p:cNvPr id="450" name="TextBox 1"/>
          <p:cNvSpPr txBox="1"/>
          <p:nvPr/>
        </p:nvSpPr>
        <p:spPr>
          <a:xfrm xmlns:a="http://schemas.openxmlformats.org/drawingml/2006/main">
            <a:off x="6524625" y="2419350"/>
            <a:ext cx="2857500" cy="3714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700" b="0" i="0" u="none" spc="0" dirty="0" smtClean="0">
                <a:solidFill>
                  <a:srgbClr val="ffffff"/>
                </a:solidFill>
                <a:latin typeface="Nina Compressed"/>
              </a:rPr>
              <a:t>Racism</a:t>
            </a:r>
          </a:p>
        </p:txBody>
      </p:sp>
      <p:sp>
        <p:nvSpPr>
          <p:cNvPr id="451" name="TextBox 2"/>
          <p:cNvSpPr txBox="1"/>
          <p:nvPr/>
        </p:nvSpPr>
        <p:spPr>
          <a:xfrm xmlns:a="http://schemas.openxmlformats.org/drawingml/2006/main">
            <a:off x="314325" y="1647825"/>
            <a:ext cx="8763000" cy="30384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350" b="0" i="0" u="none" spc="0" dirty="0" smtClean="0">
                <a:solidFill>
                  <a:srgbClr val="ffffff"/>
                </a:solidFill>
                <a:latin typeface="Impact"/>
              </a:rPr>
              <a:t>101</a:t>
            </a:r>
          </a:p>
          <a:p xmlns:a="http://schemas.openxmlformats.org/drawingml/2006/main">
            <a:pPr algn="l"/>
            <a:r>
              <a:rPr lang="en-US" sz="8025" b="0" i="0" u="none" spc="0" dirty="0" smtClean="0">
                <a:solidFill>
                  <a:srgbClr val="ffffff"/>
                </a:solidFill>
                <a:latin typeface="Impact"/>
              </a:rPr>
              <a:t> Years of catch up</a:t>
            </a:r>
          </a:p>
        </p:txBody>
      </p:sp>
      <p:sp>
        <p:nvSpPr>
          <p:cNvPr id="452" name="TextBox 3"/>
          <p:cNvSpPr txBox="1"/>
          <p:nvPr/>
        </p:nvSpPr>
        <p:spPr>
          <a:xfrm xmlns:a="http://schemas.openxmlformats.org/drawingml/2006/main">
            <a:off x="6515100" y="2781300"/>
            <a:ext cx="2857500" cy="8286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1" i="0" u="none" spc="0" dirty="0" smtClean="0">
                <a:solidFill>
                  <a:srgbClr val="ffffff"/>
                </a:solidFill>
                <a:latin typeface="Nina Compressed"/>
              </a:rPr>
              <a:t>Systemic Inequalities</a:t>
            </a:r>
          </a:p>
          <a:p xmlns:a="http://schemas.openxmlformats.org/drawingml/2006/main">
            <a:pPr algn="l"/>
            <a:r>
              <a:rPr lang="en-US" sz="1350" b="1" i="0" u="none" spc="0" dirty="0" smtClean="0">
                <a:solidFill>
                  <a:srgbClr val="ffffff"/>
                </a:solidFill>
                <a:latin typeface="Nina Compressed"/>
              </a:rPr>
              <a:t>impoverish/dis-empowered</a:t>
            </a:r>
          </a:p>
          <a:p xmlns:a="http://schemas.openxmlformats.org/drawingml/2006/main">
            <a:pPr algn="l"/>
            <a:r>
              <a:rPr lang="en-US" sz="1350" b="1" i="0" u="none" spc="0" dirty="0" smtClean="0">
                <a:solidFill>
                  <a:srgbClr val="ffffff"/>
                </a:solidFill>
                <a:latin typeface="Nina Compressed"/>
              </a:rPr>
              <a:t>compensation/consequences</a:t>
            </a:r>
          </a:p>
        </p:txBody>
      </p:sp>
    </p:spTree>
  </p:cSld>
</p:sld>
</file>

<file path=ppt/slides/slide18.xml><?xml version="1.0" encoding="utf-8"?>
<p:sld xmlns:p="http://schemas.openxmlformats.org/presentationml/2006/main">
  <p:cSld>
    <p:bg>
      <p:bgPr>
        <a:solidFill xmlns:a="http://schemas.openxmlformats.org/drawingml/2006/main">
          <a:srgbClr val="FFAA00"/>
        </a:solidFill>
      </p:bgPr>
    </p:bg>
    <p:spTree>
      <p:nvGrpSpPr>
        <p:cNvPr id="1" name=""/>
        <p:cNvGrpSpPr/>
        <p:nvPr/>
      </p:nvGrpSpPr>
      <p:grpSpPr/>
      <p:pic>
        <p:nvPicPr>
          <p:cNvPr id="454" name="unfair2.org.png"/>
          <p:cNvPicPr>
            <a:picLocks xmlns:a="http://schemas.openxmlformats.org/drawingml/2006/main" noChangeAspect="1"/>
          </p:cNvPicPr>
          <p:nvPr/>
        </p:nvPicPr>
        <p:blipFill>
          <a:blip xmlns:r="http://schemas.openxmlformats.org/officeDocument/2006/relationships" xmlns:a="http://schemas.openxmlformats.org/drawingml/2006/main" r:embed="R4c6bc20ab370454f"/>
          <a:stretch xmlns:a="http://schemas.openxmlformats.org/drawingml/2006/main">
            <a:fillRect/>
          </a:stretch>
        </p:blipFill>
        <p:spPr>
          <a:xfrm xmlns:a="http://schemas.openxmlformats.org/drawingml/2006/main">
            <a:off x="-1266825" y="-1571625"/>
            <a:ext cx="7058025" cy="7677150"/>
          </a:xfrm>
          <a:prstGeom xmlns:a="http://schemas.openxmlformats.org/drawingml/2006/main" prst="rect"/>
          <a:effectLst xmlns:a="http://schemas.openxmlformats.org/drawingml/2006/main"/>
        </p:spPr>
      </p:pic>
      <p:sp>
        <p:nvSpPr>
          <p:cNvPr id="455" name="TextBox 1"/>
          <p:cNvSpPr txBox="1"/>
          <p:nvPr/>
        </p:nvSpPr>
        <p:spPr>
          <a:xfrm xmlns:a="http://schemas.openxmlformats.org/drawingml/2006/main">
            <a:off x="3724275" y="3133725"/>
            <a:ext cx="5314950" cy="12477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6675" b="0" i="0" u="none" spc="0" dirty="0" smtClean="0">
                <a:solidFill>
                  <a:srgbClr val="ffffff"/>
                </a:solidFill>
                <a:latin typeface="Capture It"/>
              </a:rPr>
              <a:t>WHITENESS</a:t>
            </a:r>
            <a:r>
              <a:rPr lang="en-US" sz="8025" b="0" i="0" u="none" spc="0" dirty="0" smtClean="0">
                <a:solidFill>
                  <a:srgbClr val="ffffff"/>
                </a:solidFill>
                <a:latin typeface="Capture It"/>
              </a:rPr>
              <a:t> </a:t>
            </a:r>
            <a:r>
              <a:rPr lang="en-US" sz="2700" b="0" i="0" u="none" spc="0" dirty="0" smtClean="0">
                <a:solidFill>
                  <a:srgbClr val="ffffff"/>
                </a:solidFill>
                <a:latin typeface="Capture It"/>
              </a:rPr>
              <a:t>EXPOSING THE MYTH</a:t>
            </a:r>
          </a:p>
        </p:txBody>
      </p:sp>
      <p:sp>
        <p:nvSpPr>
          <p:cNvPr id="456" name="TextBox 2"/>
          <p:cNvSpPr txBox="1"/>
          <p:nvPr/>
        </p:nvSpPr>
        <p:spPr>
          <a:xfrm xmlns:a="http://schemas.openxmlformats.org/drawingml/2006/main">
            <a:off x="6677025" y="2143125"/>
            <a:ext cx="2857500" cy="11239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White Privilege</a:t>
            </a:r>
          </a:p>
          <a:p xmlns:a="http://schemas.openxmlformats.org/drawingml/2006/main">
            <a:pPr algn="l"/>
            <a:r>
              <a:rPr lang="en-US" sz="2025" b="0" i="0" u="none" spc="0" dirty="0" smtClean="0">
                <a:solidFill>
                  <a:srgbClr val="ffffff"/>
                </a:solidFill>
                <a:latin typeface="Lato"/>
              </a:rPr>
              <a:t>White Guilt</a:t>
            </a:r>
          </a:p>
          <a:p xmlns:a="http://schemas.openxmlformats.org/drawingml/2006/main">
            <a:pPr algn="l"/>
            <a:r>
              <a:rPr lang="en-US" sz="2025" b="0" i="0" u="none" spc="0" dirty="0" smtClean="0">
                <a:solidFill>
                  <a:srgbClr val="ffffff"/>
                </a:solidFill>
                <a:latin typeface="Lato"/>
              </a:rPr>
              <a:t>White Allies</a:t>
            </a:r>
          </a:p>
        </p:txBody>
      </p:sp>
    </p:spTree>
  </p:cSld>
</p:sld>
</file>

<file path=ppt/slides/slide19.xml><?xml version="1.0" encoding="utf-8"?>
<p:sld xmlns:p="http://schemas.openxmlformats.org/presentationml/2006/main">
  <p:cSld>
    <p:bg>
      <p:bgPr>
        <a:solidFill xmlns:a="http://schemas.openxmlformats.org/drawingml/2006/main">
          <a:srgbClr val="FFAA00"/>
        </a:solidFill>
      </p:bgPr>
    </p:bg>
    <p:spTree>
      <p:nvGrpSpPr>
        <p:cNvPr id="1" name=""/>
        <p:cNvGrpSpPr/>
        <p:nvPr/>
      </p:nvGrpSpPr>
      <p:grpSpPr/>
      <p:pic>
        <p:nvPicPr>
          <p:cNvPr id="458" name="dukes-of-hazzard-02.jpg"/>
          <p:cNvPicPr>
            <a:picLocks xmlns:a="http://schemas.openxmlformats.org/drawingml/2006/main" noChangeAspect="1"/>
          </p:cNvPicPr>
          <p:nvPr/>
        </p:nvPicPr>
        <p:blipFill>
          <a:blip xmlns:r="http://schemas.openxmlformats.org/officeDocument/2006/relationships" xmlns:a="http://schemas.openxmlformats.org/drawingml/2006/main" r:embed="R090a38be9ec54ad4"/>
          <a:stretch xmlns:a="http://schemas.openxmlformats.org/drawingml/2006/main">
            <a:fillRect/>
          </a:stretch>
        </p:blipFill>
        <p:spPr>
          <a:xfrm xmlns:a="http://schemas.openxmlformats.org/drawingml/2006/main">
            <a:off x="-314325" y="2076450"/>
            <a:ext cx="3657600" cy="3190875"/>
          </a:xfrm>
          <a:prstGeom xmlns:a="http://schemas.openxmlformats.org/drawingml/2006/main" prst="rect"/>
          <a:effectLst xmlns:a="http://schemas.openxmlformats.org/drawingml/2006/main"/>
        </p:spPr>
      </p:pic>
      <p:pic>
        <p:nvPicPr>
          <p:cNvPr id="459" name="unfair2.org.png"/>
          <p:cNvPicPr>
            <a:picLocks xmlns:a="http://schemas.openxmlformats.org/drawingml/2006/main" noChangeAspect="1"/>
          </p:cNvPicPr>
          <p:nvPr/>
        </p:nvPicPr>
        <p:blipFill>
          <a:blip xmlns:r="http://schemas.openxmlformats.org/officeDocument/2006/relationships" xmlns:a="http://schemas.openxmlformats.org/drawingml/2006/main" r:embed="Ra99afa3ecfe243bb"/>
          <a:stretch xmlns:a="http://schemas.openxmlformats.org/drawingml/2006/main">
            <a:fillRect/>
          </a:stretch>
        </p:blipFill>
        <p:spPr>
          <a:xfrm xmlns:a="http://schemas.openxmlformats.org/drawingml/2006/main">
            <a:off x="4572000" y="2857500"/>
            <a:ext cx="9525" cy="9525"/>
          </a:xfrm>
          <a:prstGeom xmlns:a="http://schemas.openxmlformats.org/drawingml/2006/main" prst="rect"/>
          <a:effectLst xmlns:a="http://schemas.openxmlformats.org/drawingml/2006/main"/>
        </p:spPr>
      </p:pic>
      <p:pic>
        <p:nvPicPr>
          <p:cNvPr id="460" name="redsolocup.jpg"/>
          <p:cNvPicPr>
            <a:picLocks xmlns:a="http://schemas.openxmlformats.org/drawingml/2006/main" noChangeAspect="1"/>
          </p:cNvPicPr>
          <p:nvPr/>
        </p:nvPicPr>
        <p:blipFill>
          <a:blip xmlns:r="http://schemas.openxmlformats.org/officeDocument/2006/relationships" xmlns:a="http://schemas.openxmlformats.org/drawingml/2006/main" r:embed="R6f17cdb2b43f4699"/>
          <a:stretch xmlns:a="http://schemas.openxmlformats.org/drawingml/2006/main">
            <a:fillRect/>
          </a:stretch>
        </p:blipFill>
        <p:spPr>
          <a:xfrm xmlns:a="http://schemas.openxmlformats.org/drawingml/2006/main">
            <a:off x="4572000" y="2857500"/>
            <a:ext cx="9525" cy="9525"/>
          </a:xfrm>
          <a:prstGeom xmlns:a="http://schemas.openxmlformats.org/drawingml/2006/main" prst="rect"/>
          <a:effectLst xmlns:a="http://schemas.openxmlformats.org/drawingml/2006/main"/>
        </p:spPr>
      </p:pic>
      <p:pic>
        <p:nvPicPr>
          <p:cNvPr id="461" name="whitetrash.jpg"/>
          <p:cNvPicPr>
            <a:picLocks xmlns:a="http://schemas.openxmlformats.org/drawingml/2006/main" noChangeAspect="1"/>
          </p:cNvPicPr>
          <p:nvPr/>
        </p:nvPicPr>
        <p:blipFill>
          <a:blip xmlns:r="http://schemas.openxmlformats.org/officeDocument/2006/relationships" xmlns:a="http://schemas.openxmlformats.org/drawingml/2006/main" r:embed="R16d11520f28446fd"/>
          <a:stretch xmlns:a="http://schemas.openxmlformats.org/drawingml/2006/main">
            <a:fillRect/>
          </a:stretch>
        </p:blipFill>
        <p:spPr>
          <a:xfrm xmlns:a="http://schemas.openxmlformats.org/drawingml/2006/main">
            <a:off x="4572000" y="2857500"/>
            <a:ext cx="9525" cy="9525"/>
          </a:xfrm>
          <a:prstGeom xmlns:a="http://schemas.openxmlformats.org/drawingml/2006/main" prst="rect"/>
          <a:effectLst xmlns:a="http://schemas.openxmlformats.org/drawingml/2006/main"/>
        </p:spPr>
      </p:pic>
      <p:pic>
        <p:nvPicPr>
          <p:cNvPr id="462" name="redneck-jokes.jpg"/>
          <p:cNvPicPr>
            <a:picLocks xmlns:a="http://schemas.openxmlformats.org/drawingml/2006/main" noChangeAspect="1"/>
          </p:cNvPicPr>
          <p:nvPr/>
        </p:nvPicPr>
        <p:blipFill>
          <a:blip xmlns:r="http://schemas.openxmlformats.org/officeDocument/2006/relationships" xmlns:a="http://schemas.openxmlformats.org/drawingml/2006/main" r:embed="R89bab76108e3466a"/>
          <a:stretch xmlns:a="http://schemas.openxmlformats.org/drawingml/2006/main">
            <a:fillRect/>
          </a:stretch>
        </p:blipFill>
        <p:spPr>
          <a:xfrm xmlns:a="http://schemas.openxmlformats.org/drawingml/2006/main">
            <a:off x="-304800" y="-114300"/>
            <a:ext cx="2962275" cy="2343150"/>
          </a:xfrm>
          <a:prstGeom xmlns:a="http://schemas.openxmlformats.org/drawingml/2006/main" prst="rect"/>
          <a:effectLst xmlns:a="http://schemas.openxmlformats.org/drawingml/2006/main"/>
        </p:spPr>
      </p:pic>
      <p:sp>
        <p:nvSpPr>
          <p:cNvPr id="463" name="TextBox 2"/>
          <p:cNvSpPr txBox="1"/>
          <p:nvPr/>
        </p:nvSpPr>
        <p:spPr>
          <a:xfrm xmlns:a="http://schemas.openxmlformats.org/drawingml/2006/main">
            <a:off x="3790950" y="4438650"/>
            <a:ext cx="5219700" cy="11620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Nina Compressed"/>
              </a:rPr>
              <a:t>White People have a name for White people that don't measure up.</a:t>
            </a:r>
          </a:p>
          <a:p xmlns:a="http://schemas.openxmlformats.org/drawingml/2006/main">
            <a:pPr algn="l"/>
            <a:r>
              <a:rPr lang="en-US" sz="1200" b="0" i="0" u="none" spc="0" dirty="0" smtClean="0">
                <a:solidFill>
                  <a:srgbClr val="000000"/>
                </a:solidFill>
                <a:latin typeface="Nina Compressed"/>
              </a:rPr>
              <a:t>There are categories of "Whiteness" and when those lines are crossed you may as well be "Black". The biggest issue the Irish had was that they could not be sold, so they were worth nothing to slave masters.</a:t>
            </a:r>
          </a:p>
        </p:txBody>
      </p:sp>
      <p:sp>
        <p:nvSpPr>
          <p:cNvPr id="464" name="TextBox 1"/>
          <p:cNvSpPr txBox="1"/>
          <p:nvPr/>
        </p:nvSpPr>
        <p:spPr>
          <a:xfrm xmlns:a="http://schemas.openxmlformats.org/drawingml/2006/main">
            <a:off x="66675" y="4010025"/>
            <a:ext cx="9077325" cy="381000"/>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00" b="1" i="0" u="none" spc="0" dirty="0" smtClean="0">
                <a:solidFill>
                  <a:srgbClr val="ffffff"/>
                </a:solidFill>
                <a:latin typeface="Nina Compressed"/>
              </a:rPr>
              <a:t>WHITE PEOPLE ARE NOT CREATED EQUAL</a:t>
            </a:r>
          </a:p>
        </p:txBody>
      </p:sp>
      <p:pic>
        <p:nvPicPr>
          <p:cNvPr id="465" name="redsolocup.jpg"/>
          <p:cNvPicPr>
            <a:picLocks xmlns:a="http://schemas.openxmlformats.org/drawingml/2006/main" noChangeAspect="1"/>
          </p:cNvPicPr>
          <p:nvPr/>
        </p:nvPicPr>
        <p:blipFill>
          <a:blip xmlns:r="http://schemas.openxmlformats.org/officeDocument/2006/relationships" xmlns:a="http://schemas.openxmlformats.org/drawingml/2006/main" r:embed="R23fce1d424b74f33"/>
          <a:stretch xmlns:a="http://schemas.openxmlformats.org/drawingml/2006/main">
            <a:fillRect/>
          </a:stretch>
        </p:blipFill>
        <p:spPr>
          <a:xfrm xmlns:a="http://schemas.openxmlformats.org/drawingml/2006/main">
            <a:off x="0" y="4514850"/>
            <a:ext cx="2390775" cy="1333500"/>
          </a:xfrm>
          <a:prstGeom xmlns:a="http://schemas.openxmlformats.org/drawingml/2006/main" prst="rect"/>
          <a:effectLst xmlns:a="http://schemas.openxmlformats.org/drawingml/2006/main"/>
        </p:spPr>
      </p:pic>
      <p:pic>
        <p:nvPicPr>
          <p:cNvPr id="466" name="unfair2.org.png 1"/>
          <p:cNvPicPr>
            <a:picLocks xmlns:a="http://schemas.openxmlformats.org/drawingml/2006/main" noChangeAspect="1"/>
          </p:cNvPicPr>
          <p:nvPr/>
        </p:nvPicPr>
        <p:blipFill>
          <a:blip xmlns:r="http://schemas.openxmlformats.org/officeDocument/2006/relationships" xmlns:a="http://schemas.openxmlformats.org/drawingml/2006/main" r:embed="R4e534ef84b244ce0"/>
          <a:stretch xmlns:a="http://schemas.openxmlformats.org/drawingml/2006/main">
            <a:fillRect/>
          </a:stretch>
        </p:blipFill>
        <p:spPr>
          <a:xfrm xmlns:a="http://schemas.openxmlformats.org/drawingml/2006/main">
            <a:off x="4572000" y="2857500"/>
            <a:ext cx="9525" cy="9525"/>
          </a:xfrm>
          <a:prstGeom xmlns:a="http://schemas.openxmlformats.org/drawingml/2006/main" prst="rect"/>
          <a:effectLst xmlns:a="http://schemas.openxmlformats.org/drawingml/2006/main"/>
        </p:spPr>
      </p:pic>
      <p:pic>
        <p:nvPicPr>
          <p:cNvPr id="467" name="redsolocup.jpg 1"/>
          <p:cNvPicPr>
            <a:picLocks xmlns:a="http://schemas.openxmlformats.org/drawingml/2006/main" noChangeAspect="1"/>
          </p:cNvPicPr>
          <p:nvPr/>
        </p:nvPicPr>
        <p:blipFill>
          <a:blip xmlns:r="http://schemas.openxmlformats.org/officeDocument/2006/relationships" xmlns:a="http://schemas.openxmlformats.org/drawingml/2006/main" r:embed="Rc3ed6a3227e0498a"/>
          <a:stretch xmlns:a="http://schemas.openxmlformats.org/drawingml/2006/main">
            <a:fillRect/>
          </a:stretch>
        </p:blipFill>
        <p:spPr>
          <a:xfrm xmlns:a="http://schemas.openxmlformats.org/drawingml/2006/main">
            <a:off x="4572000" y="2857500"/>
            <a:ext cx="9525" cy="9525"/>
          </a:xfrm>
          <a:prstGeom xmlns:a="http://schemas.openxmlformats.org/drawingml/2006/main" prst="rect"/>
          <a:effectLst xmlns:a="http://schemas.openxmlformats.org/drawingml/2006/main"/>
        </p:spPr>
      </p:pic>
      <p:pic>
        <p:nvPicPr>
          <p:cNvPr id="468" name="whitetrash.jpg 1"/>
          <p:cNvPicPr>
            <a:picLocks xmlns:a="http://schemas.openxmlformats.org/drawingml/2006/main" noChangeAspect="1"/>
          </p:cNvPicPr>
          <p:nvPr/>
        </p:nvPicPr>
        <p:blipFill>
          <a:blip xmlns:r="http://schemas.openxmlformats.org/officeDocument/2006/relationships" xmlns:a="http://schemas.openxmlformats.org/drawingml/2006/main" r:embed="Ra85ff82ab4074bba"/>
          <a:stretch xmlns:a="http://schemas.openxmlformats.org/drawingml/2006/main">
            <a:fillRect/>
          </a:stretch>
        </p:blipFill>
        <p:spPr>
          <a:xfrm xmlns:a="http://schemas.openxmlformats.org/drawingml/2006/main">
            <a:off x="4572000" y="2857500"/>
            <a:ext cx="9525" cy="9525"/>
          </a:xfrm>
          <a:prstGeom xmlns:a="http://schemas.openxmlformats.org/drawingml/2006/main" prst="rect"/>
          <a:effectLst xmlns:a="http://schemas.openxmlformats.org/drawingml/2006/main"/>
        </p:spPr>
      </p:pic>
      <p:sp>
        <p:nvSpPr>
          <p:cNvPr id="469" name="Form 8"/>
          <p:cNvSpPr txBox="0"/>
          <p:nvPr/>
        </p:nvSpPr>
        <p:spPr>
          <a:xfrm xmlns:a="http://schemas.openxmlformats.org/drawingml/2006/main">
            <a:off x="2886075" y="152400"/>
            <a:ext cx="1790700" cy="9429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470" name="Form 9"/>
          <p:cNvSpPr txBox="0"/>
          <p:nvPr/>
        </p:nvSpPr>
        <p:spPr>
          <a:xfrm xmlns:a="http://schemas.openxmlformats.org/drawingml/2006/main">
            <a:off x="6248400" y="171450"/>
            <a:ext cx="1790700" cy="9429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471" name="Form 10"/>
          <p:cNvSpPr txBox="0"/>
          <p:nvPr/>
        </p:nvSpPr>
        <p:spPr>
          <a:xfrm xmlns:a="http://schemas.openxmlformats.org/drawingml/2006/main">
            <a:off x="2943225" y="1266825"/>
            <a:ext cx="1790700" cy="9429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pic>
        <p:nvPicPr>
          <p:cNvPr id="472" name="887352_751200.jpg 1"/>
          <p:cNvPicPr>
            <a:picLocks xmlns:a="http://schemas.openxmlformats.org/drawingml/2006/main" noChangeAspect="1"/>
          </p:cNvPicPr>
          <p:nvPr/>
        </p:nvPicPr>
        <p:blipFill>
          <a:blip xmlns:r="http://schemas.openxmlformats.org/officeDocument/2006/relationships" xmlns:a="http://schemas.openxmlformats.org/drawingml/2006/main" r:embed="R71133c5ceb7b4c80"/>
          <a:stretch xmlns:a="http://schemas.openxmlformats.org/drawingml/2006/main">
            <a:fillRect/>
          </a:stretch>
        </p:blipFill>
        <p:spPr>
          <a:xfrm xmlns:a="http://schemas.openxmlformats.org/drawingml/2006/main">
            <a:off x="4829175" y="266700"/>
            <a:ext cx="1200150" cy="752475"/>
          </a:xfrm>
          <a:prstGeom xmlns:a="http://schemas.openxmlformats.org/drawingml/2006/main" prst="rect"/>
          <a:effectLst xmlns:a="http://schemas.openxmlformats.org/drawingml/2006/main"/>
        </p:spPr>
      </p:pic>
      <p:pic>
        <p:nvPicPr>
          <p:cNvPr id="473" name="Mitt-Romney-241055-4-402.jpg 1"/>
          <p:cNvPicPr>
            <a:picLocks xmlns:a="http://schemas.openxmlformats.org/drawingml/2006/main" noChangeAspect="1"/>
          </p:cNvPicPr>
          <p:nvPr/>
        </p:nvPicPr>
        <p:blipFill>
          <a:blip xmlns:r="http://schemas.openxmlformats.org/officeDocument/2006/relationships" xmlns:a="http://schemas.openxmlformats.org/drawingml/2006/main" r:embed="R919b8e0ed44a41c7"/>
          <a:stretch xmlns:a="http://schemas.openxmlformats.org/drawingml/2006/main">
            <a:fillRect/>
          </a:stretch>
        </p:blipFill>
        <p:spPr>
          <a:xfrm xmlns:a="http://schemas.openxmlformats.org/drawingml/2006/main">
            <a:off x="4972050" y="1295400"/>
            <a:ext cx="790575" cy="790575"/>
          </a:xfrm>
          <a:prstGeom xmlns:a="http://schemas.openxmlformats.org/drawingml/2006/main" prst="rect"/>
          <a:effectLst xmlns:a="http://schemas.openxmlformats.org/drawingml/2006/main"/>
        </p:spPr>
      </p:pic>
      <p:pic>
        <p:nvPicPr>
          <p:cNvPr id="474" name="johkerry.jpg 1"/>
          <p:cNvPicPr>
            <a:picLocks xmlns:a="http://schemas.openxmlformats.org/drawingml/2006/main" noChangeAspect="1"/>
          </p:cNvPicPr>
          <p:nvPr/>
        </p:nvPicPr>
        <p:blipFill>
          <a:blip xmlns:r="http://schemas.openxmlformats.org/officeDocument/2006/relationships" xmlns:a="http://schemas.openxmlformats.org/drawingml/2006/main" r:embed="R8b82efc406e24255"/>
          <a:stretch xmlns:a="http://schemas.openxmlformats.org/drawingml/2006/main">
            <a:fillRect/>
          </a:stretch>
        </p:blipFill>
        <p:spPr>
          <a:xfrm xmlns:a="http://schemas.openxmlformats.org/drawingml/2006/main">
            <a:off x="8124825" y="200025"/>
            <a:ext cx="866775" cy="866775"/>
          </a:xfrm>
          <a:prstGeom xmlns:a="http://schemas.openxmlformats.org/drawingml/2006/main" prst="rect"/>
          <a:effectLst xmlns:a="http://schemas.openxmlformats.org/drawingml/2006/main"/>
        </p:spPr>
      </p:pic>
      <p:pic>
        <p:nvPicPr>
          <p:cNvPr id="475" name="white+guy.png 1"/>
          <p:cNvPicPr>
            <a:picLocks xmlns:a="http://schemas.openxmlformats.org/drawingml/2006/main" noChangeAspect="1"/>
          </p:cNvPicPr>
          <p:nvPr/>
        </p:nvPicPr>
        <p:blipFill>
          <a:blip xmlns:r="http://schemas.openxmlformats.org/officeDocument/2006/relationships" xmlns:a="http://schemas.openxmlformats.org/drawingml/2006/main" r:embed="R1f63fde2bb9245f9"/>
          <a:stretch xmlns:a="http://schemas.openxmlformats.org/drawingml/2006/main">
            <a:fillRect/>
          </a:stretch>
        </p:blipFill>
        <p:spPr>
          <a:xfrm xmlns:a="http://schemas.openxmlformats.org/drawingml/2006/main">
            <a:off x="8001000" y="1200150"/>
            <a:ext cx="1038225" cy="771525"/>
          </a:xfrm>
          <a:prstGeom xmlns:a="http://schemas.openxmlformats.org/drawingml/2006/main" prst="rect"/>
          <a:effectLst xmlns:a="http://schemas.openxmlformats.org/drawingml/2006/main"/>
        </p:spPr>
      </p:pic>
      <p:sp>
        <p:nvSpPr>
          <p:cNvPr id="476" name="Form 11"/>
          <p:cNvSpPr txBox="0"/>
          <p:nvPr/>
        </p:nvSpPr>
        <p:spPr>
          <a:xfrm xmlns:a="http://schemas.openxmlformats.org/drawingml/2006/main">
            <a:off x="6210300" y="1190625"/>
            <a:ext cx="1790700" cy="9429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pic>
        <p:nvPicPr>
          <p:cNvPr id="477" name="whitetrash.jpg 2"/>
          <p:cNvPicPr>
            <a:picLocks xmlns:a="http://schemas.openxmlformats.org/drawingml/2006/main" noChangeAspect="1"/>
          </p:cNvPicPr>
          <p:nvPr/>
        </p:nvPicPr>
        <p:blipFill>
          <a:blip xmlns:r="http://schemas.openxmlformats.org/officeDocument/2006/relationships" xmlns:a="http://schemas.openxmlformats.org/drawingml/2006/main" r:embed="R470ffc4e4310483a"/>
          <a:stretch xmlns:a="http://schemas.openxmlformats.org/drawingml/2006/main">
            <a:fillRect/>
          </a:stretch>
        </p:blipFill>
        <p:spPr>
          <a:xfrm xmlns:a="http://schemas.openxmlformats.org/drawingml/2006/main">
            <a:off x="6638925" y="2143125"/>
            <a:ext cx="2419350" cy="1781175"/>
          </a:xfrm>
          <a:prstGeom xmlns:a="http://schemas.openxmlformats.org/drawingml/2006/main" prst="rect"/>
          <a:effectLst xmlns:a="http://schemas.openxmlformats.org/drawingml/2006/main"/>
        </p:spPr>
      </p:pic>
      <p:pic>
        <p:nvPicPr>
          <p:cNvPr id="478" name="Picture 4"/>
          <p:cNvPicPr>
            <a:picLocks xmlns:a="http://schemas.openxmlformats.org/drawingml/2006/main" noChangeAspect="1"/>
          </p:cNvPicPr>
          <p:nvPr/>
        </p:nvPicPr>
        <p:blipFill>
          <a:blip xmlns:r="http://schemas.openxmlformats.org/officeDocument/2006/relationships" xmlns:a="http://schemas.openxmlformats.org/drawingml/2006/main" r:embed="R4d2f6871b0cd4109"/>
          <a:stretch xmlns:a="http://schemas.openxmlformats.org/drawingml/2006/main">
            <a:fillRect/>
          </a:stretch>
        </p:blipFill>
        <p:spPr>
          <a:xfrm xmlns:a="http://schemas.openxmlformats.org/drawingml/2006/main">
            <a:off x="3619500" y="2305050"/>
            <a:ext cx="2819400" cy="1581150"/>
          </a:xfrm>
          <a:prstGeom xmlns:a="http://schemas.openxmlformats.org/drawingml/2006/main" prst="rect"/>
          <a:effectLst xmlns:a="http://schemas.openxmlformats.org/drawingml/2006/main"/>
        </p:spPr>
      </p:pic>
    </p:spTree>
  </p:cSld>
</p:sld>
</file>

<file path=ppt/slides/slide1a.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480" name="Free range chicken"/>
          <p:cNvPicPr>
            <a:picLocks xmlns:a="http://schemas.openxmlformats.org/drawingml/2006/main" noChangeAspect="1"/>
          </p:cNvPicPr>
          <p:nvPr/>
        </p:nvPicPr>
        <p:blipFill>
          <a:blip xmlns:r="http://schemas.openxmlformats.org/officeDocument/2006/relationships" xmlns:a="http://schemas.openxmlformats.org/drawingml/2006/main" r:embed="R392a5b84d00c423f"/>
          <a:srcRect xmlns:a="http://schemas.openxmlformats.org/drawingml/2006/main" l="-4080" t="22004" r="-8397" b="25431"/>
          <a:stretch xmlns:a="http://schemas.openxmlformats.org/drawingml/2006/main">
            <a:fillRect/>
          </a:stretch>
        </p:blipFill>
        <p:spPr>
          <a:xfrm xmlns:a="http://schemas.openxmlformats.org/drawingml/2006/main">
            <a:off x="-114300" y="161925"/>
            <a:ext cx="6267450" cy="1952625"/>
          </a:xfrm>
          <a:prstGeom xmlns:a="http://schemas.openxmlformats.org/drawingml/2006/main" prst="rect"/>
          <a:effectLst xmlns:a="http://schemas.openxmlformats.org/drawingml/2006/main"/>
        </p:spPr>
      </p:pic>
      <p:sp>
        <p:nvSpPr>
          <p:cNvPr id="481" name="TextBox 2"/>
          <p:cNvSpPr txBox="1"/>
          <p:nvPr/>
        </p:nvSpPr>
        <p:spPr>
          <a:xfrm xmlns:a="http://schemas.openxmlformats.org/drawingml/2006/main">
            <a:off x="381000" y="2362200"/>
            <a:ext cx="7953375" cy="7334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6675" b="0" i="0" u="none" spc="0" dirty="0" smtClean="0">
                <a:solidFill>
                  <a:srgbClr val="ffffff"/>
                </a:solidFill>
                <a:latin typeface="Capture It"/>
              </a:rPr>
              <a:t>ANIMAL farm</a:t>
            </a:r>
          </a:p>
        </p:txBody>
      </p:sp>
      <p:pic>
        <p:nvPicPr>
          <p:cNvPr id="482" name="Chicken"/>
          <p:cNvPicPr>
            <a:picLocks xmlns:a="http://schemas.openxmlformats.org/drawingml/2006/main" noChangeAspect="1"/>
          </p:cNvPicPr>
          <p:nvPr/>
        </p:nvPicPr>
        <p:blipFill>
          <a:blip xmlns:r="http://schemas.openxmlformats.org/officeDocument/2006/relationships" xmlns:a="http://schemas.openxmlformats.org/drawingml/2006/main" r:embed="R11a424d5baab442b"/>
          <a:srcRect xmlns:a="http://schemas.openxmlformats.org/drawingml/2006/main" l="1113" t="74888" r="28734" b="-12198"/>
          <a:stretch xmlns:a="http://schemas.openxmlformats.org/drawingml/2006/main">
            <a:fillRect/>
          </a:stretch>
        </p:blipFill>
        <p:spPr>
          <a:xfrm xmlns:a="http://schemas.openxmlformats.org/drawingml/2006/main">
            <a:off x="3409950" y="3514725"/>
            <a:ext cx="5619750" cy="1981200"/>
          </a:xfrm>
          <a:prstGeom xmlns:a="http://schemas.openxmlformats.org/drawingml/2006/main" prst="rect"/>
          <a:effectLst xmlns:a="http://schemas.openxmlformats.org/drawingml/2006/main"/>
        </p:spPr>
      </p:pic>
      <p:sp>
        <p:nvSpPr>
          <p:cNvPr id="483" name="YouTube _dI1YO3EGYs"/>
          <p:cNvSpPr txBox="0"/>
          <p:nvPr/>
        </p:nvSpPr>
        <p:spPr>
          <a:xfrm xmlns:a="http://schemas.openxmlformats.org/drawingml/2006/main">
            <a:off x="6010275" y="285750"/>
            <a:ext cx="2981325" cy="16764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484" name="YouTube ClaNnaMgbF0"/>
          <p:cNvSpPr txBox="0"/>
          <p:nvPr/>
        </p:nvSpPr>
        <p:spPr>
          <a:xfrm xmlns:a="http://schemas.openxmlformats.org/drawingml/2006/main">
            <a:off x="257175" y="3800475"/>
            <a:ext cx="2952750" cy="16478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Tree>
  </p:cSld>
</p:sld>
</file>

<file path=ppt/slides/slide1b.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486" name="Free range chicken"/>
          <p:cNvPicPr>
            <a:picLocks xmlns:a="http://schemas.openxmlformats.org/drawingml/2006/main" noChangeAspect="1"/>
          </p:cNvPicPr>
          <p:nvPr/>
        </p:nvPicPr>
        <p:blipFill>
          <a:blip xmlns:r="http://schemas.openxmlformats.org/officeDocument/2006/relationships" xmlns:a="http://schemas.openxmlformats.org/drawingml/2006/main" r:embed="Rcccc4baa241d4882"/>
          <a:srcRect xmlns:a="http://schemas.openxmlformats.org/drawingml/2006/main" l="-4080" t="22004" r="-8397" b="25431"/>
          <a:stretch xmlns:a="http://schemas.openxmlformats.org/drawingml/2006/main">
            <a:fillRect/>
          </a:stretch>
        </p:blipFill>
        <p:spPr>
          <a:xfrm xmlns:a="http://schemas.openxmlformats.org/drawingml/2006/main">
            <a:off x="5657850" y="219075"/>
            <a:ext cx="6267450" cy="1952625"/>
          </a:xfrm>
          <a:prstGeom xmlns:a="http://schemas.openxmlformats.org/drawingml/2006/main" prst="rect"/>
          <a:effectLst xmlns:a="http://schemas.openxmlformats.org/drawingml/2006/main"/>
        </p:spPr>
      </p:pic>
      <p:sp>
        <p:nvSpPr>
          <p:cNvPr id="487" name="TextBox 2"/>
          <p:cNvSpPr txBox="1"/>
          <p:nvPr/>
        </p:nvSpPr>
        <p:spPr>
          <a:xfrm xmlns:a="http://schemas.openxmlformats.org/drawingml/2006/main">
            <a:off x="-1114425" y="371475"/>
            <a:ext cx="7953375" cy="21050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3300" b="0" i="0" u="none" spc="0" dirty="0" smtClean="0">
                <a:solidFill>
                  <a:srgbClr val="ffffff"/>
                </a:solidFill>
                <a:latin typeface="Capture It"/>
              </a:rPr>
              <a:t>Crabs in a bucket</a:t>
            </a:r>
          </a:p>
          <a:p xmlns:a="http://schemas.openxmlformats.org/drawingml/2006/main">
            <a:pPr algn="ctr"/>
            <a:r>
              <a:rPr lang="en-US" sz="3300" b="0" i="0" u="none" spc="0" dirty="0" smtClean="0">
                <a:solidFill>
                  <a:srgbClr val="ffffff"/>
                </a:solidFill>
                <a:latin typeface="Capture It"/>
              </a:rPr>
              <a:t>Hyper Critical</a:t>
            </a:r>
          </a:p>
          <a:p xmlns:a="http://schemas.openxmlformats.org/drawingml/2006/main">
            <a:pPr algn="ctr"/>
            <a:r>
              <a:rPr lang="en-US" sz="3300" b="0" i="0" u="none" spc="0" dirty="0" smtClean="0">
                <a:solidFill>
                  <a:srgbClr val="ffffff"/>
                </a:solidFill>
                <a:latin typeface="Capture It"/>
              </a:rPr>
              <a:t>Keen EYE</a:t>
            </a:r>
          </a:p>
          <a:p xmlns:a="http://schemas.openxmlformats.org/drawingml/2006/main">
            <a:pPr algn="ctr"/>
            <a:r>
              <a:rPr lang="en-US" sz="3300" b="0" i="0" u="none" spc="0" dirty="0" smtClean="0">
                <a:solidFill>
                  <a:srgbClr val="ffffff"/>
                </a:solidFill>
                <a:latin typeface="Capture It"/>
              </a:rPr>
              <a:t>Lack of Grace</a:t>
            </a:r>
          </a:p>
        </p:txBody>
      </p:sp>
      <p:pic>
        <p:nvPicPr>
          <p:cNvPr id="488" name="Chicken"/>
          <p:cNvPicPr>
            <a:picLocks xmlns:a="http://schemas.openxmlformats.org/drawingml/2006/main" noChangeAspect="1"/>
          </p:cNvPicPr>
          <p:nvPr/>
        </p:nvPicPr>
        <p:blipFill>
          <a:blip xmlns:r="http://schemas.openxmlformats.org/officeDocument/2006/relationships" xmlns:a="http://schemas.openxmlformats.org/drawingml/2006/main" r:embed="Rafa7ea2b30ac4cae"/>
          <a:srcRect xmlns:a="http://schemas.openxmlformats.org/drawingml/2006/main" l="1113" t="74888" r="28734" b="-12198"/>
          <a:stretch xmlns:a="http://schemas.openxmlformats.org/drawingml/2006/main">
            <a:fillRect/>
          </a:stretch>
        </p:blipFill>
        <p:spPr>
          <a:xfrm xmlns:a="http://schemas.openxmlformats.org/drawingml/2006/main">
            <a:off x="-2781300" y="3505200"/>
            <a:ext cx="5619750" cy="1981200"/>
          </a:xfrm>
          <a:prstGeom xmlns:a="http://schemas.openxmlformats.org/drawingml/2006/main" prst="rect"/>
          <a:effectLst xmlns:a="http://schemas.openxmlformats.org/drawingml/2006/main"/>
        </p:spPr>
      </p:pic>
      <p:sp>
        <p:nvSpPr>
          <p:cNvPr id="489" name="TextBox 3"/>
          <p:cNvSpPr txBox="1"/>
          <p:nvPr/>
        </p:nvSpPr>
        <p:spPr>
          <a:xfrm xmlns:a="http://schemas.openxmlformats.org/drawingml/2006/main">
            <a:off x="3924300" y="3152775"/>
            <a:ext cx="795337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350" b="0" i="0" u="none" spc="0" dirty="0" smtClean="0">
                <a:solidFill>
                  <a:srgbClr val="ffffff"/>
                </a:solidFill>
                <a:latin typeface="Capture It"/>
              </a:rPr>
              <a:t>ANIMAL farm</a:t>
            </a:r>
          </a:p>
        </p:txBody>
      </p:sp>
      <p:sp>
        <p:nvSpPr>
          <p:cNvPr id="490" name="TextBox 4"/>
          <p:cNvSpPr txBox="1"/>
          <p:nvPr/>
        </p:nvSpPr>
        <p:spPr>
          <a:xfrm xmlns:a="http://schemas.openxmlformats.org/drawingml/2006/main">
            <a:off x="-1362075" y="2676525"/>
            <a:ext cx="11658600" cy="5238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650" b="0" i="0" u="none" spc="0" dirty="0" smtClean="0">
                <a:solidFill>
                  <a:srgbClr val="f8941d"/>
                </a:solidFill>
                <a:latin typeface="Capture It"/>
              </a:rPr>
              <a:t>Internalized Oppression</a:t>
            </a:r>
          </a:p>
        </p:txBody>
      </p:sp>
      <p:sp>
        <p:nvSpPr>
          <p:cNvPr id="491" name="YouTube mMHQkk0ebXk"/>
          <p:cNvSpPr txBox="0"/>
          <p:nvPr/>
        </p:nvSpPr>
        <p:spPr>
          <a:xfrm xmlns:a="http://schemas.openxmlformats.org/drawingml/2006/main">
            <a:off x="3990975" y="3543300"/>
            <a:ext cx="3314700" cy="18573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Tree>
  </p:cSld>
</p:sld>
</file>

<file path=ppt/slides/slide1c.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sp>
        <p:nvSpPr>
          <p:cNvPr id="493" name="Rectangle2 17"/>
          <p:cNvSpPr txBox="0"/>
          <p:nvPr/>
        </p:nvSpPr>
        <p:spPr>
          <a:xfrm xmlns:a="http://schemas.openxmlformats.org/drawingml/2006/main">
            <a:off x="762000" y="0"/>
            <a:ext cx="7620000" cy="1257300"/>
          </a:xfrm>
          <a:prstGeom xmlns:a="http://schemas.openxmlformats.org/drawingml/2006/main" prst="rect">
            <a:avLst/>
          </a:prstGeom>
          <a:solidFill xmlns:a="http://schemas.openxmlformats.org/drawingml/2006/main">
            <a:srgbClr val="77C4D3"/>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494" name="Rectangle2 9"/>
          <p:cNvSpPr txBox="0"/>
          <p:nvPr/>
        </p:nvSpPr>
        <p:spPr>
          <a:xfrm xmlns:a="http://schemas.openxmlformats.org/drawingml/2006/main">
            <a:off x="762000" y="1285875"/>
            <a:ext cx="7620000" cy="4371975"/>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495" name="Maps1.png"/>
          <p:cNvPicPr>
            <a:picLocks xmlns:a="http://schemas.openxmlformats.org/drawingml/2006/main" noChangeAspect="1"/>
          </p:cNvPicPr>
          <p:nvPr/>
        </p:nvPicPr>
        <p:blipFill>
          <a:blip xmlns:r="http://schemas.openxmlformats.org/officeDocument/2006/relationships" xmlns:a="http://schemas.openxmlformats.org/drawingml/2006/main" r:embed="R731bf440f9c0473a"/>
          <a:stretch xmlns:a="http://schemas.openxmlformats.org/drawingml/2006/main">
            <a:fillRect/>
          </a:stretch>
        </p:blipFill>
        <p:spPr>
          <a:xfrm xmlns:a="http://schemas.openxmlformats.org/drawingml/2006/main">
            <a:off x="762000" y="1438275"/>
            <a:ext cx="7610475" cy="4067175"/>
          </a:xfrm>
          <a:prstGeom xmlns:a="http://schemas.openxmlformats.org/drawingml/2006/main" prst="rect"/>
          <a:effectLst xmlns:a="http://schemas.openxmlformats.org/drawingml/2006/main"/>
        </p:spPr>
      </p:pic>
      <p:sp>
        <p:nvSpPr>
          <p:cNvPr id="496" name="Group 8"/>
          <p:cNvSpPr txBox="0"/>
          <p:nvPr/>
        </p:nvSpPr>
        <p:spPr>
          <a:xfrm xmlns:a="http://schemas.openxmlformats.org/drawingml/2006/main">
            <a:off x="6419850" y="1657350"/>
            <a:ext cx="914400" cy="8572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497" name="TextBox 64"/>
          <p:cNvSpPr txBox="1"/>
          <p:nvPr/>
        </p:nvSpPr>
        <p:spPr>
          <a:xfrm xmlns:a="http://schemas.openxmlformats.org/drawingml/2006/main">
            <a:off x="6696075" y="1895475"/>
            <a:ext cx="390525"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6f792"/>
                </a:solidFill>
                <a:latin typeface="Ubuntu"/>
              </a:rPr>
              <a:t>CIQ</a:t>
            </a:r>
          </a:p>
        </p:txBody>
      </p:sp>
      <p:sp>
        <p:nvSpPr>
          <p:cNvPr id="498" name="Group 5"/>
          <p:cNvSpPr txBox="0"/>
          <p:nvPr/>
        </p:nvSpPr>
        <p:spPr>
          <a:xfrm xmlns:a="http://schemas.openxmlformats.org/drawingml/2006/main">
            <a:off x="4476750" y="3105150"/>
            <a:ext cx="914400" cy="8667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499" name="TextBox 62"/>
          <p:cNvSpPr txBox="1"/>
          <p:nvPr/>
        </p:nvSpPr>
        <p:spPr>
          <a:xfrm xmlns:a="http://schemas.openxmlformats.org/drawingml/2006/main">
            <a:off x="4686300" y="3343275"/>
            <a:ext cx="485775"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350" b="0" i="0" u="none" spc="0" dirty="0" smtClean="0">
                <a:solidFill>
                  <a:srgbClr val="f6f792"/>
                </a:solidFill>
                <a:latin typeface="Ubuntu"/>
              </a:rPr>
              <a:t>CIQ</a:t>
            </a:r>
          </a:p>
        </p:txBody>
      </p:sp>
      <p:sp>
        <p:nvSpPr>
          <p:cNvPr id="500" name="Group 9"/>
          <p:cNvSpPr txBox="0"/>
          <p:nvPr/>
        </p:nvSpPr>
        <p:spPr>
          <a:xfrm xmlns:a="http://schemas.openxmlformats.org/drawingml/2006/main">
            <a:off x="2162175" y="3486150"/>
            <a:ext cx="914400" cy="8572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501" name="TextBox 56"/>
          <p:cNvSpPr txBox="1"/>
          <p:nvPr/>
        </p:nvSpPr>
        <p:spPr>
          <a:xfrm xmlns:a="http://schemas.openxmlformats.org/drawingml/2006/main">
            <a:off x="2352675" y="3743325"/>
            <a:ext cx="514350"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350" b="0" i="0" u="none" spc="0" dirty="0" smtClean="0">
                <a:solidFill>
                  <a:srgbClr val="f6f792"/>
                </a:solidFill>
                <a:latin typeface="Ubuntu"/>
              </a:rPr>
              <a:t>CIQ</a:t>
            </a:r>
          </a:p>
        </p:txBody>
      </p:sp>
      <p:sp>
        <p:nvSpPr>
          <p:cNvPr id="502" name="Group 7"/>
          <p:cNvSpPr txBox="0"/>
          <p:nvPr/>
        </p:nvSpPr>
        <p:spPr>
          <a:xfrm xmlns:a="http://schemas.openxmlformats.org/drawingml/2006/main">
            <a:off x="4295775" y="1343025"/>
            <a:ext cx="914400" cy="8572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503" name="TextBox 63"/>
          <p:cNvSpPr txBox="1"/>
          <p:nvPr/>
        </p:nvSpPr>
        <p:spPr>
          <a:xfrm xmlns:a="http://schemas.openxmlformats.org/drawingml/2006/main">
            <a:off x="4438650" y="1581150"/>
            <a:ext cx="600075"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350" b="0" i="0" u="none" spc="0" dirty="0" smtClean="0">
                <a:solidFill>
                  <a:srgbClr val="f6f792"/>
                </a:solidFill>
                <a:latin typeface="Ubuntu"/>
              </a:rPr>
              <a:t>CIQ</a:t>
            </a:r>
          </a:p>
        </p:txBody>
      </p:sp>
      <p:sp>
        <p:nvSpPr>
          <p:cNvPr id="504" name="Group 1"/>
          <p:cNvSpPr txBox="0"/>
          <p:nvPr/>
        </p:nvSpPr>
        <p:spPr>
          <a:xfrm xmlns:a="http://schemas.openxmlformats.org/drawingml/2006/main">
            <a:off x="1590675" y="1743075"/>
            <a:ext cx="914400" cy="8667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505" name="TextBox 55"/>
          <p:cNvSpPr txBox="1"/>
          <p:nvPr/>
        </p:nvSpPr>
        <p:spPr>
          <a:xfrm xmlns:a="http://schemas.openxmlformats.org/drawingml/2006/main">
            <a:off x="1819275" y="2000250"/>
            <a:ext cx="457200"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350" b="0" i="0" u="none" spc="0" dirty="0" smtClean="0">
                <a:solidFill>
                  <a:srgbClr val="f6f792"/>
                </a:solidFill>
                <a:latin typeface="Ubuntu"/>
              </a:rPr>
              <a:t>CIQ</a:t>
            </a:r>
          </a:p>
        </p:txBody>
      </p:sp>
      <p:sp>
        <p:nvSpPr>
          <p:cNvPr id="506" name="Group 16"/>
          <p:cNvSpPr txBox="0"/>
          <p:nvPr/>
        </p:nvSpPr>
        <p:spPr>
          <a:xfrm xmlns:a="http://schemas.openxmlformats.org/drawingml/2006/main">
            <a:off x="933450" y="4391025"/>
            <a:ext cx="1714500" cy="11430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507" name="Rectangle2 11"/>
          <p:cNvSpPr txBox="0"/>
          <p:nvPr/>
        </p:nvSpPr>
        <p:spPr>
          <a:xfrm xmlns:a="http://schemas.openxmlformats.org/drawingml/2006/main">
            <a:off x="7972425" y="371475"/>
            <a:ext cx="40957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508" name="Rectangle2 12"/>
          <p:cNvSpPr txBox="0"/>
          <p:nvPr/>
        </p:nvSpPr>
        <p:spPr>
          <a:xfrm xmlns:a="http://schemas.openxmlformats.org/drawingml/2006/main">
            <a:off x="762000" y="361950"/>
            <a:ext cx="40957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509" name="Rectangle2 13"/>
          <p:cNvSpPr txBox="0"/>
          <p:nvPr/>
        </p:nvSpPr>
        <p:spPr>
          <a:xfrm xmlns:a="http://schemas.openxmlformats.org/drawingml/2006/main">
            <a:off x="933450" y="142875"/>
            <a:ext cx="728662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510" name="RightTriangle2 16"/>
          <p:cNvSpPr txBox="0"/>
          <p:nvPr/>
        </p:nvSpPr>
        <p:spPr>
          <a:xfrm xmlns:a="http://schemas.openxmlformats.org/drawingml/2006/main">
            <a:off x="933450" y="904875"/>
            <a:ext cx="238125" cy="228600"/>
          </a:xfrm>
          <a:prstGeom xmlns:a="http://schemas.openxmlformats.org/drawingml/2006/main" prst="rtTriangle">
            <a:avLst/>
          </a:prstGeom>
          <a:solidFill xmlns:a="http://schemas.openxmlformats.org/drawingml/2006/main">
            <a:srgbClr val="666666"/>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11" name="RightTriangle2 17"/>
          <p:cNvSpPr txBox="0"/>
          <p:nvPr/>
        </p:nvSpPr>
        <p:spPr>
          <a:xfrm xmlns:a="http://schemas.openxmlformats.org/drawingml/2006/main">
            <a:off x="7972425" y="904875"/>
            <a:ext cx="238125" cy="238125"/>
          </a:xfrm>
          <a:prstGeom xmlns:a="http://schemas.openxmlformats.org/drawingml/2006/main" prst="rtTriangle">
            <a:avLst/>
          </a:prstGeom>
          <a:solidFill xmlns:a="http://schemas.openxmlformats.org/drawingml/2006/main">
            <a:srgbClr val="666666"/>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12" name="Rectangle2 18"/>
          <p:cNvSpPr txBox="0"/>
          <p:nvPr/>
        </p:nvSpPr>
        <p:spPr>
          <a:xfrm xmlns:a="http://schemas.openxmlformats.org/drawingml/2006/main">
            <a:off x="762000" y="1257300"/>
            <a:ext cx="7620000" cy="95250"/>
          </a:xfrm>
          <a:prstGeom xmlns:a="http://schemas.openxmlformats.org/drawingml/2006/main" prst="rect">
            <a:avLst/>
          </a:prstGeom>
          <a:solidFill xmlns:a="http://schemas.openxmlformats.org/drawingml/2006/main">
            <a:srgbClr val="F6F792"/>
          </a:solidFill>
          <a:effectLst xmlns:a="http://schemas.openxmlformats.org/drawingml/2006/main">
            <a:outerShdw blurRad="50800" dist="38100" dir="2700000" algn="tl" rotWithShape="0">
              <a:srgbClr val="333745">
                <a:alpha val="49803"/>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daede2"/>
                </a:solidFill>
                <a:latin typeface="Nina Compressed"/>
              </a:rPr>
              <a:t/>
            </a:r>
          </a:p>
        </p:txBody>
      </p:sp>
      <p:sp>
        <p:nvSpPr>
          <p:cNvPr id="513" name="TextBox 67"/>
          <p:cNvSpPr txBox="1"/>
          <p:nvPr/>
        </p:nvSpPr>
        <p:spPr>
          <a:xfrm xmlns:a="http://schemas.openxmlformats.org/drawingml/2006/main">
            <a:off x="1333500" y="304800"/>
            <a:ext cx="68484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300" b="1" i="0" u="none" spc="0" dirty="0" smtClean="0">
                <a:solidFill>
                  <a:srgbClr val="77c4d3"/>
                </a:solidFill>
                <a:latin typeface="Ubuntu"/>
              </a:rPr>
              <a:t>CULTURAL</a:t>
            </a:r>
            <a:r>
              <a:rPr lang="en-US" sz="3300" b="1" i="0" u="none" spc="0" dirty="0" smtClean="0">
                <a:solidFill>
                  <a:srgbClr val="052433"/>
                </a:solidFill>
                <a:latin typeface="Ubuntu"/>
              </a:rPr>
              <a:t> </a:t>
            </a:r>
            <a:r>
              <a:rPr lang="en-US" sz="3300" b="0" i="1" u="none" spc="0" dirty="0" smtClean="0">
                <a:solidFill>
                  <a:srgbClr val="ea2e49"/>
                </a:solidFill>
                <a:latin typeface="Lobster"/>
              </a:rPr>
              <a:t>Intelligence Quotient</a:t>
            </a:r>
            <a:r>
              <a:rPr lang="en-US" sz="3300" b="1" i="1" u="none" spc="0" dirty="0" smtClean="0">
                <a:solidFill>
                  <a:srgbClr val="052433"/>
                </a:solidFill>
                <a:latin typeface="Ubuntu"/>
              </a:rPr>
              <a:t> </a:t>
            </a:r>
          </a:p>
        </p:txBody>
      </p:sp>
      <p:sp>
        <p:nvSpPr>
          <p:cNvPr id="514" name="Group 17"/>
          <p:cNvSpPr txBox="0"/>
          <p:nvPr/>
        </p:nvSpPr>
        <p:spPr>
          <a:xfrm xmlns:a="http://schemas.openxmlformats.org/drawingml/2006/main">
            <a:off x="4981575" y="2143125"/>
            <a:ext cx="914400" cy="8572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515" name="Group 18"/>
          <p:cNvSpPr txBox="0"/>
          <p:nvPr/>
        </p:nvSpPr>
        <p:spPr>
          <a:xfrm xmlns:a="http://schemas.openxmlformats.org/drawingml/2006/main">
            <a:off x="6686550" y="2486025"/>
            <a:ext cx="914400" cy="8572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516" name="Group 19"/>
          <p:cNvSpPr txBox="0"/>
          <p:nvPr/>
        </p:nvSpPr>
        <p:spPr>
          <a:xfrm xmlns:a="http://schemas.openxmlformats.org/drawingml/2006/main">
            <a:off x="7477125" y="3771900"/>
            <a:ext cx="914400" cy="8572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517" name="TextBox 68"/>
          <p:cNvSpPr txBox="1"/>
          <p:nvPr/>
        </p:nvSpPr>
        <p:spPr>
          <a:xfrm xmlns:a="http://schemas.openxmlformats.org/drawingml/2006/main">
            <a:off x="5114925" y="2390775"/>
            <a:ext cx="600075"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350" b="0" i="0" u="none" spc="0" dirty="0" smtClean="0">
                <a:solidFill>
                  <a:srgbClr val="f6f792"/>
                </a:solidFill>
                <a:latin typeface="Ubuntu"/>
              </a:rPr>
              <a:t>CIQ</a:t>
            </a:r>
          </a:p>
        </p:txBody>
      </p:sp>
      <p:sp>
        <p:nvSpPr>
          <p:cNvPr id="518" name="TextBox 69"/>
          <p:cNvSpPr txBox="1"/>
          <p:nvPr/>
        </p:nvSpPr>
        <p:spPr>
          <a:xfrm xmlns:a="http://schemas.openxmlformats.org/drawingml/2006/main">
            <a:off x="6829425" y="2743200"/>
            <a:ext cx="600075"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350" b="0" i="0" u="none" spc="0" dirty="0" smtClean="0">
                <a:solidFill>
                  <a:srgbClr val="f6f792"/>
                </a:solidFill>
                <a:latin typeface="Ubuntu"/>
              </a:rPr>
              <a:t>CIQ</a:t>
            </a:r>
          </a:p>
        </p:txBody>
      </p:sp>
      <p:sp>
        <p:nvSpPr>
          <p:cNvPr id="519" name="TextBox 70"/>
          <p:cNvSpPr txBox="1"/>
          <p:nvPr/>
        </p:nvSpPr>
        <p:spPr>
          <a:xfrm xmlns:a="http://schemas.openxmlformats.org/drawingml/2006/main">
            <a:off x="7600950" y="3981450"/>
            <a:ext cx="600075"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350" b="0" i="0" u="none" spc="0" dirty="0" smtClean="0">
                <a:solidFill>
                  <a:srgbClr val="f6f792"/>
                </a:solidFill>
                <a:latin typeface="Ubuntu"/>
              </a:rPr>
              <a:t>CIQ</a:t>
            </a:r>
          </a:p>
        </p:txBody>
      </p:sp>
    </p:spTree>
  </p:cSld>
</p:sld>
</file>

<file path=ppt/slides/slide1d.xml><?xml version="1.0" encoding="utf-8"?>
<p:sld xmlns:p="http://schemas.openxmlformats.org/presentationml/2006/main">
  <p:cSld>
    <p:bg>
      <p:bgPr>
        <a:blipFill xmlns:a="http://schemas.openxmlformats.org/drawingml/2006/main">
          <a:blip xmlns:r="http://schemas.openxmlformats.org/officeDocument/2006/relationships" r:embed="R1efc210a11914ecd"/>
          <a:stretch>
            <a:fillRect/>
          </a:stretch>
        </a:blipFill>
      </p:bgPr>
    </p:bg>
    <p:spTree>
      <p:nvGrpSpPr>
        <p:cNvPr id="1" name=""/>
        <p:cNvGrpSpPr/>
        <p:nvPr/>
      </p:nvGrpSpPr>
      <p:grpSpPr/>
      <p:sp>
        <p:nvSpPr>
          <p:cNvPr id="521" name="Date"/>
          <p:cNvSpPr txBox="1"/>
          <p:nvPr/>
        </p:nvSpPr>
        <p:spPr>
          <a:xfrm xmlns:a="http://schemas.openxmlformats.org/drawingml/2006/main">
            <a:off x="381000" y="5295900"/>
            <a:ext cx="1781175" cy="3048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900" b="0" i="0" u="none" spc="0" dirty="0" smtClean="0">
                <a:solidFill>
                  <a:srgbClr val="3f3f3f"/>
                </a:solidFill>
                <a:latin typeface="Calibri"/>
              </a:rPr>
              <a:t/>
            </a:r>
          </a:p>
        </p:txBody>
      </p:sp>
      <p:sp>
        <p:nvSpPr>
          <p:cNvPr id="522" name="Footer"/>
          <p:cNvSpPr txBox="1"/>
          <p:nvPr/>
        </p:nvSpPr>
        <p:spPr>
          <a:xfrm xmlns:a="http://schemas.openxmlformats.org/drawingml/2006/main">
            <a:off x="2600325" y="5295900"/>
            <a:ext cx="2409825" cy="3048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900" b="0" i="0" u="none" spc="0" dirty="0" smtClean="0">
                <a:solidFill>
                  <a:srgbClr val="3f3f3f"/>
                </a:solidFill>
                <a:latin typeface="Calibri"/>
              </a:rPr>
              <a:t>7 Deadly sins of Helpers</a:t>
            </a:r>
          </a:p>
        </p:txBody>
      </p:sp>
      <p:sp>
        <p:nvSpPr>
          <p:cNvPr id="523" name="SlideNum"/>
          <p:cNvSpPr txBox="1"/>
          <p:nvPr/>
        </p:nvSpPr>
        <p:spPr>
          <a:xfrm xmlns:a="http://schemas.openxmlformats.org/drawingml/2006/main">
            <a:off x="5457825" y="5295900"/>
            <a:ext cx="1781175" cy="3048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r"/>
            <a:r>
              <a:rPr lang="en-US" sz="900" b="0" i="0" u="none" spc="0" dirty="0" smtClean="0">
                <a:solidFill>
                  <a:srgbClr val="3f3f3f"/>
                </a:solidFill>
                <a:latin typeface="Nina Compressed"/>
              </a:rPr>
              <a:t>17</a:t>
            </a:r>
          </a:p>
        </p:txBody>
      </p:sp>
      <p:pic>
        <p:nvPicPr>
          <p:cNvPr id="524" name="Slide Snapshot 49"/>
          <p:cNvPicPr>
            <a:picLocks xmlns:a="http://schemas.openxmlformats.org/drawingml/2006/main" noChangeAspect="1"/>
          </p:cNvPicPr>
          <p:nvPr/>
        </p:nvPicPr>
        <p:blipFill>
          <a:blip xmlns:r="http://schemas.openxmlformats.org/officeDocument/2006/relationships" xmlns:a="http://schemas.openxmlformats.org/drawingml/2006/main" r:embed="Rcfaad51d3b5644d6"/>
          <a:stretch xmlns:a="http://schemas.openxmlformats.org/drawingml/2006/main">
            <a:fillRect/>
          </a:stretch>
        </p:blipFill>
        <p:spPr>
          <a:xfrm xmlns:a="http://schemas.openxmlformats.org/drawingml/2006/main">
            <a:off x="209550" y="-95250"/>
            <a:ext cx="8934450" cy="11553825"/>
          </a:xfrm>
          <a:prstGeom xmlns:a="http://schemas.openxmlformats.org/drawingml/2006/main" prst="rect"/>
          <a:effectLst xmlns:a="http://schemas.openxmlformats.org/drawingml/2006/main"/>
        </p:spPr>
      </p:pic>
    </p:spTree>
  </p:cSld>
</p:sld>
</file>

<file path=ppt/slides/slide1e.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sp>
        <p:nvSpPr>
          <p:cNvPr id="526" name="Rectangle2 17"/>
          <p:cNvSpPr txBox="0"/>
          <p:nvPr/>
        </p:nvSpPr>
        <p:spPr>
          <a:xfrm xmlns:a="http://schemas.openxmlformats.org/drawingml/2006/main">
            <a:off x="762000" y="0"/>
            <a:ext cx="7620000" cy="1257300"/>
          </a:xfrm>
          <a:prstGeom xmlns:a="http://schemas.openxmlformats.org/drawingml/2006/main" prst="rect">
            <a:avLst/>
          </a:prstGeom>
          <a:solidFill xmlns:a="http://schemas.openxmlformats.org/drawingml/2006/main">
            <a:srgbClr val="77C4D3"/>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27" name="Rectangle2 9"/>
          <p:cNvSpPr txBox="0"/>
          <p:nvPr/>
        </p:nvSpPr>
        <p:spPr>
          <a:xfrm xmlns:a="http://schemas.openxmlformats.org/drawingml/2006/main">
            <a:off x="-885825" y="-257175"/>
            <a:ext cx="10677525" cy="6162675"/>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528" name="Maps1.png"/>
          <p:cNvPicPr>
            <a:picLocks xmlns:a="http://schemas.openxmlformats.org/drawingml/2006/main" noChangeAspect="1"/>
          </p:cNvPicPr>
          <p:nvPr/>
        </p:nvPicPr>
        <p:blipFill>
          <a:blip xmlns:r="http://schemas.openxmlformats.org/officeDocument/2006/relationships" xmlns:a="http://schemas.openxmlformats.org/drawingml/2006/main" r:embed="Re8404ce49cc34b50"/>
          <a:stretch xmlns:a="http://schemas.openxmlformats.org/drawingml/2006/main">
            <a:fillRect/>
          </a:stretch>
        </p:blipFill>
        <p:spPr>
          <a:xfrm xmlns:a="http://schemas.openxmlformats.org/drawingml/2006/main">
            <a:off x="619125" y="238125"/>
            <a:ext cx="7610475" cy="4067175"/>
          </a:xfrm>
          <a:prstGeom xmlns:a="http://schemas.openxmlformats.org/drawingml/2006/main" prst="rect"/>
          <a:effectLst xmlns:a="http://schemas.openxmlformats.org/drawingml/2006/main"/>
        </p:spPr>
      </p:pic>
      <p:sp>
        <p:nvSpPr>
          <p:cNvPr id="529" name="Group 16"/>
          <p:cNvSpPr txBox="0"/>
          <p:nvPr/>
        </p:nvSpPr>
        <p:spPr>
          <a:xfrm xmlns:a="http://schemas.openxmlformats.org/drawingml/2006/main">
            <a:off x="457200" y="4105275"/>
            <a:ext cx="1714500" cy="11430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530" name="Rectangle2 18"/>
          <p:cNvSpPr txBox="0"/>
          <p:nvPr/>
        </p:nvSpPr>
        <p:spPr>
          <a:xfrm xmlns:a="http://schemas.openxmlformats.org/drawingml/2006/main">
            <a:off x="676275" y="123825"/>
            <a:ext cx="7620000" cy="95250"/>
          </a:xfrm>
          <a:prstGeom xmlns:a="http://schemas.openxmlformats.org/drawingml/2006/main" prst="rect">
            <a:avLst/>
          </a:prstGeom>
          <a:solidFill xmlns:a="http://schemas.openxmlformats.org/drawingml/2006/main">
            <a:srgbClr val="F6F792"/>
          </a:solidFill>
          <a:effectLst xmlns:a="http://schemas.openxmlformats.org/drawingml/2006/main">
            <a:outerShdw blurRad="50800" dist="38100" dir="2700000" algn="tl" rotWithShape="0">
              <a:srgbClr val="333745">
                <a:alpha val="49803"/>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daede2"/>
                </a:solidFill>
                <a:latin typeface="Nina Compressed"/>
              </a:rPr>
              <a:t/>
            </a:r>
          </a:p>
        </p:txBody>
      </p:sp>
      <p:sp>
        <p:nvSpPr>
          <p:cNvPr id="531" name="TextBox 67"/>
          <p:cNvSpPr txBox="1"/>
          <p:nvPr/>
        </p:nvSpPr>
        <p:spPr>
          <a:xfrm xmlns:a="http://schemas.openxmlformats.org/drawingml/2006/main">
            <a:off x="3533775" y="3105150"/>
            <a:ext cx="68484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300" b="1" i="0" u="none" spc="0" dirty="0" smtClean="0">
                <a:solidFill>
                  <a:srgbClr val="77c4d3"/>
                </a:solidFill>
                <a:latin typeface="Ubuntu"/>
              </a:rPr>
              <a:t>CULTURAL</a:t>
            </a:r>
            <a:r>
              <a:rPr lang="en-US" sz="3300" b="1" i="0" u="none" spc="0" dirty="0" smtClean="0">
                <a:solidFill>
                  <a:srgbClr val="052433"/>
                </a:solidFill>
                <a:latin typeface="Ubuntu"/>
              </a:rPr>
              <a:t> </a:t>
            </a:r>
            <a:r>
              <a:rPr lang="en-US" sz="3300" b="0" i="1" u="none" spc="0" dirty="0" smtClean="0">
                <a:solidFill>
                  <a:srgbClr val="ea2e49"/>
                </a:solidFill>
                <a:latin typeface="Lobster"/>
              </a:rPr>
              <a:t>CONTEXT</a:t>
            </a:r>
          </a:p>
        </p:txBody>
      </p:sp>
      <p:sp>
        <p:nvSpPr>
          <p:cNvPr id="532" name="TextBox 68"/>
          <p:cNvSpPr txBox="1"/>
          <p:nvPr/>
        </p:nvSpPr>
        <p:spPr>
          <a:xfrm xmlns:a="http://schemas.openxmlformats.org/drawingml/2006/main">
            <a:off x="2400300" y="5181600"/>
            <a:ext cx="7877175" cy="3714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700" b="1" i="1" u="none" spc="0" dirty="0" smtClean="0">
                <a:solidFill>
                  <a:srgbClr val="ffffff"/>
                </a:solidFill>
                <a:latin typeface="Nina Compressed"/>
              </a:rPr>
              <a:t>BRAZIL NUTS BY ANOTHER NAME...</a:t>
            </a:r>
          </a:p>
        </p:txBody>
      </p:sp>
    </p:spTree>
  </p:cSld>
</p:sld>
</file>

<file path=ppt/slides/slide1f.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534" name="Title"/>
          <p:cNvSpPr txBox="1"/>
          <p:nvPr/>
        </p:nvSpPr>
        <p:spPr>
          <a:xfrm xmlns:a="http://schemas.openxmlformats.org/drawingml/2006/main">
            <a:off x="-104775" y="381000"/>
            <a:ext cx="3486150"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We have Homework.</a:t>
            </a:r>
          </a:p>
        </p:txBody>
      </p:sp>
      <p:pic>
        <p:nvPicPr>
          <p:cNvPr id="535" name="380EqualityWheel.gif"/>
          <p:cNvPicPr>
            <a:picLocks xmlns:a="http://schemas.openxmlformats.org/drawingml/2006/main" noChangeAspect="1"/>
          </p:cNvPicPr>
          <p:nvPr/>
        </p:nvPicPr>
        <p:blipFill>
          <a:blip xmlns:r="http://schemas.openxmlformats.org/officeDocument/2006/relationships" xmlns:a="http://schemas.openxmlformats.org/drawingml/2006/main" r:embed="Re41da4c6fafb4415"/>
          <a:stretch xmlns:a="http://schemas.openxmlformats.org/drawingml/2006/main">
            <a:fillRect/>
          </a:stretch>
        </p:blipFill>
        <p:spPr>
          <a:xfrm xmlns:a="http://schemas.openxmlformats.org/drawingml/2006/main">
            <a:off x="3524250" y="152400"/>
            <a:ext cx="5905500" cy="5257800"/>
          </a:xfrm>
          <a:prstGeom xmlns:a="http://schemas.openxmlformats.org/drawingml/2006/main" prst="rect"/>
          <a:effectLst xmlns:a="http://schemas.openxmlformats.org/drawingml/2006/main"/>
        </p:spPr>
      </p:pic>
      <p:pic>
        <p:nvPicPr>
          <p:cNvPr id="536" name="dignityandhonor_12292011.gif"/>
          <p:cNvPicPr>
            <a:picLocks xmlns:a="http://schemas.openxmlformats.org/drawingml/2006/main" noChangeAspect="1"/>
          </p:cNvPicPr>
          <p:nvPr/>
        </p:nvPicPr>
        <p:blipFill>
          <a:blip xmlns:r="http://schemas.openxmlformats.org/officeDocument/2006/relationships" xmlns:a="http://schemas.openxmlformats.org/drawingml/2006/main" r:embed="Rd156f2b3c24e4600"/>
          <a:stretch xmlns:a="http://schemas.openxmlformats.org/drawingml/2006/main">
            <a:fillRect/>
          </a:stretch>
        </p:blipFill>
        <p:spPr>
          <a:xfrm xmlns:a="http://schemas.openxmlformats.org/drawingml/2006/main">
            <a:off x="-504825" y="2752725"/>
            <a:ext cx="3886200" cy="2581275"/>
          </a:xfrm>
          <a:prstGeom xmlns:a="http://schemas.openxmlformats.org/drawingml/2006/main" prst="rect"/>
          <a:effectLst xmlns:a="http://schemas.openxmlformats.org/drawingml/2006/main"/>
        </p:spPr>
      </p:pic>
    </p:spTree>
  </p:cSld>
</p:sld>
</file>

<file path=ppt/slides/slide2.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261" name=" 1"/>
          <p:cNvPicPr>
            <a:picLocks xmlns:a="http://schemas.openxmlformats.org/drawingml/2006/main" noChangeAspect="1"/>
          </p:cNvPicPr>
          <p:nvPr/>
        </p:nvPicPr>
        <p:blipFill>
          <a:blip xmlns:r="http://schemas.openxmlformats.org/officeDocument/2006/relationships" xmlns:a="http://schemas.openxmlformats.org/drawingml/2006/main" r:embed="R657f0b1a19aa46d2"/>
          <a:stretch xmlns:a="http://schemas.openxmlformats.org/drawingml/2006/main">
            <a:fillRect/>
          </a:stretch>
        </p:blipFill>
        <p:spPr>
          <a:xfrm xmlns:a="http://schemas.openxmlformats.org/drawingml/2006/main">
            <a:off x="-523875" y="0"/>
            <a:ext cx="10715625" cy="6019800"/>
          </a:xfrm>
          <a:prstGeom xmlns:a="http://schemas.openxmlformats.org/drawingml/2006/main" prst="rect"/>
          <a:effectLst xmlns:a="http://schemas.openxmlformats.org/drawingml/2006/main"/>
        </p:spPr>
      </p:pic>
      <p:sp>
        <p:nvSpPr>
          <p:cNvPr id="262" name="Title"/>
          <p:cNvSpPr txBox="1"/>
          <p:nvPr/>
        </p:nvSpPr>
        <p:spPr>
          <a:xfrm xmlns:a="http://schemas.openxmlformats.org/drawingml/2006/main">
            <a:off x="-57150" y="3238500"/>
            <a:ext cx="6638925" cy="10858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8025" b="0" i="0" u="none" spc="0" dirty="0" smtClean="0">
                <a:solidFill>
                  <a:srgbClr val="ff8f17"/>
                </a:solidFill>
                <a:latin typeface="Luckiest Guy"/>
              </a:rPr>
              <a:t>Context </a:t>
            </a:r>
          </a:p>
        </p:txBody>
      </p:sp>
      <p:sp>
        <p:nvSpPr>
          <p:cNvPr id="263" name="SubTitle"/>
          <p:cNvSpPr txBox="1"/>
          <p:nvPr/>
        </p:nvSpPr>
        <p:spPr>
          <a:xfrm xmlns:a="http://schemas.openxmlformats.org/drawingml/2006/main">
            <a:off x="4695825" y="3867150"/>
            <a:ext cx="4752975" cy="409575"/>
          </a:xfrm>
          <a:prstGeom xmlns:a="http://schemas.openxmlformats.org/drawingml/2006/main" prst="rect">
            <a:avLst/>
          </a:prstGeom>
          <a:solidFill xmlns:a="http://schemas.openxmlformats.org/drawingml/2006/main">
            <a:srgbClr val="C4C4C4"/>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2325" b="1" i="0" u="none" spc="0" dirty="0" smtClean="0">
                <a:solidFill>
                  <a:srgbClr val="8c8c8c"/>
                </a:solidFill>
                <a:latin typeface="Nina Compressed"/>
              </a:rPr>
              <a:t>Context is everything</a:t>
            </a:r>
          </a:p>
        </p:txBody>
      </p:sp>
    </p:spTree>
  </p:cSld>
</p:sld>
</file>

<file path=ppt/slides/slide20.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538" name="Title"/>
          <p:cNvSpPr txBox="1"/>
          <p:nvPr/>
        </p:nvSpPr>
        <p:spPr>
          <a:xfrm xmlns:a="http://schemas.openxmlformats.org/drawingml/2006/main">
            <a:off x="66675" y="1771650"/>
            <a:ext cx="6477000" cy="122872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225" b="0" i="0" u="none" spc="0" dirty="0" smtClean="0">
                <a:solidFill>
                  <a:srgbClr val="ffffff"/>
                </a:solidFill>
                <a:latin typeface="Calibri"/>
              </a:rPr>
              <a:t/>
            </a:r>
          </a:p>
        </p:txBody>
      </p:sp>
      <p:sp>
        <p:nvSpPr>
          <p:cNvPr id="539" name="SubTitle"/>
          <p:cNvSpPr txBox="1"/>
          <p:nvPr/>
        </p:nvSpPr>
        <p:spPr>
          <a:xfrm xmlns:a="http://schemas.openxmlformats.org/drawingml/2006/main">
            <a:off x="638175" y="3238500"/>
            <a:ext cx="5334000" cy="14573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325" b="0" i="0" u="none" spc="0" dirty="0" smtClean="0">
                <a:solidFill>
                  <a:srgbClr val="ffffff"/>
                </a:solidFill>
                <a:latin typeface="Calibri"/>
              </a:rPr>
              <a:t/>
            </a:r>
          </a:p>
        </p:txBody>
      </p:sp>
      <p:pic>
        <p:nvPicPr>
          <p:cNvPr id="540" name=""/>
          <p:cNvPicPr>
            <a:picLocks xmlns:a="http://schemas.openxmlformats.org/drawingml/2006/main" noChangeAspect="1"/>
          </p:cNvPicPr>
          <p:nvPr/>
        </p:nvPicPr>
        <p:blipFill>
          <a:blip xmlns:r="http://schemas.openxmlformats.org/officeDocument/2006/relationships" xmlns:a="http://schemas.openxmlformats.org/drawingml/2006/main" r:embed="Rfce93102eb2940db"/>
          <a:stretch xmlns:a="http://schemas.openxmlformats.org/drawingml/2006/main">
            <a:fillRect/>
          </a:stretch>
        </p:blipFill>
        <p:spPr>
          <a:xfrm xmlns:a="http://schemas.openxmlformats.org/drawingml/2006/main">
            <a:off x="228600" y="142875"/>
            <a:ext cx="8677275" cy="5429250"/>
          </a:xfrm>
          <a:prstGeom xmlns:a="http://schemas.openxmlformats.org/drawingml/2006/main" prst="rect"/>
          <a:effectLst xmlns:a="http://schemas.openxmlformats.org/drawingml/2006/main"/>
        </p:spPr>
      </p:pic>
    </p:spTree>
  </p:cSld>
</p:sld>
</file>

<file path=ppt/slides/slide21.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542"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30</a:t>
            </a:r>
          </a:p>
        </p:txBody>
      </p:sp>
      <p:pic>
        <p:nvPicPr>
          <p:cNvPr id="543" name="titleslide.jpg"/>
          <p:cNvPicPr>
            <a:picLocks xmlns:a="http://schemas.openxmlformats.org/drawingml/2006/main" noChangeAspect="1"/>
          </p:cNvPicPr>
          <p:nvPr/>
        </p:nvPicPr>
        <p:blipFill>
          <a:blip xmlns:r="http://schemas.openxmlformats.org/officeDocument/2006/relationships" xmlns:a="http://schemas.openxmlformats.org/drawingml/2006/main" r:embed="R12d6e17927114e47"/>
          <a:stretch xmlns:a="http://schemas.openxmlformats.org/drawingml/2006/main">
            <a:fillRect/>
          </a:stretch>
        </p:blipFill>
        <p:spPr>
          <a:xfrm xmlns:a="http://schemas.openxmlformats.org/drawingml/2006/main">
            <a:off x="714375" y="-19050"/>
            <a:ext cx="7705725" cy="5762625"/>
          </a:xfrm>
          <a:prstGeom xmlns:a="http://schemas.openxmlformats.org/drawingml/2006/main" prst="rect"/>
          <a:effectLst xmlns:a="http://schemas.openxmlformats.org/drawingml/2006/main"/>
        </p:spPr>
      </p:pic>
      <p:sp>
        <p:nvSpPr>
          <p:cNvPr id="544" name="Rectangle2 1"/>
          <p:cNvSpPr txBox="0"/>
          <p:nvPr/>
        </p:nvSpPr>
        <p:spPr>
          <a:xfrm xmlns:a="http://schemas.openxmlformats.org/drawingml/2006/main">
            <a:off x="762000" y="2352675"/>
            <a:ext cx="7629525" cy="1219200"/>
          </a:xfrm>
          <a:prstGeom xmlns:a="http://schemas.openxmlformats.org/drawingml/2006/main" prst="rect">
            <a:avLst/>
          </a:prstGeom>
          <a:solidFill xmlns:a="http://schemas.openxmlformats.org/drawingml/2006/main">
            <a:srgbClr val="FFFFFF"/>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545" name="bluetape.png 2"/>
          <p:cNvPicPr>
            <a:picLocks xmlns:a="http://schemas.openxmlformats.org/drawingml/2006/main" noChangeAspect="1"/>
          </p:cNvPicPr>
          <p:nvPr/>
        </p:nvPicPr>
        <p:blipFill>
          <a:blip xmlns:r="http://schemas.openxmlformats.org/officeDocument/2006/relationships" xmlns:a="http://schemas.openxmlformats.org/drawingml/2006/main" r:embed="Rcb726925eeba4fdc"/>
          <a:stretch xmlns:a="http://schemas.openxmlformats.org/drawingml/2006/main">
            <a:fillRect/>
          </a:stretch>
        </p:blipFill>
        <p:spPr>
          <a:xfrm xmlns:a="http://schemas.openxmlformats.org/drawingml/2006/main">
            <a:off x="3019425" y="4429125"/>
            <a:ext cx="3095625" cy="1009650"/>
          </a:xfrm>
          <a:prstGeom xmlns:a="http://schemas.openxmlformats.org/drawingml/2006/main" prst="rect"/>
          <a:effectLst xmlns:a="http://schemas.openxmlformats.org/drawingml/2006/main"/>
        </p:spPr>
      </p:pic>
      <p:sp>
        <p:nvSpPr>
          <p:cNvPr id="546" name="TextBox 2"/>
          <p:cNvSpPr txBox="1"/>
          <p:nvPr/>
        </p:nvSpPr>
        <p:spPr>
          <a:xfrm xmlns:a="http://schemas.openxmlformats.org/drawingml/2006/main">
            <a:off x="3219450" y="4810125"/>
            <a:ext cx="4619625" cy="2667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325" b="0" i="0" u="none" spc="0" dirty="0" smtClean="0">
                <a:solidFill>
                  <a:srgbClr val="ffffff"/>
                </a:solidFill>
                <a:latin typeface="Permanent Marker"/>
              </a:rPr>
              <a:t>-</a:t>
            </a:r>
            <a:r>
              <a:rPr lang="en-US" sz="1650" b="0" i="0" u="none" spc="0" dirty="0" smtClean="0">
                <a:solidFill>
                  <a:srgbClr val="ffffff"/>
                </a:solidFill>
                <a:latin typeface="Permanent Marker"/>
              </a:rPr>
              <a:t>DIVERSITY 101</a:t>
            </a:r>
            <a:r>
              <a:rPr lang="en-US" sz="2325" b="0" i="0" u="none" spc="0" dirty="0" smtClean="0">
                <a:solidFill>
                  <a:srgbClr val="ffffff"/>
                </a:solidFill>
                <a:latin typeface="Permanent Marker"/>
              </a:rPr>
              <a:t>-</a:t>
            </a:r>
          </a:p>
        </p:txBody>
      </p:sp>
      <p:sp>
        <p:nvSpPr>
          <p:cNvPr id="547" name="TextBox 1"/>
          <p:cNvSpPr txBox="1"/>
          <p:nvPr/>
        </p:nvSpPr>
        <p:spPr>
          <a:xfrm xmlns:a="http://schemas.openxmlformats.org/drawingml/2006/main">
            <a:off x="-704850" y="1581150"/>
            <a:ext cx="10553700" cy="3733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9375" b="1" i="0" u="none" spc="0" dirty="0" smtClean="0">
                <a:solidFill>
                  <a:srgbClr val="ffffff"/>
                </a:solidFill>
                <a:latin typeface="Gotham"/>
              </a:rPr>
              <a:t>Cultural Context</a:t>
            </a:r>
          </a:p>
          <a:p xmlns:a="http://schemas.openxmlformats.org/drawingml/2006/main">
            <a:pPr algn="ctr"/>
            <a:r>
              <a:rPr lang="en-US" sz="9375" b="1" i="0" u="none" spc="0" dirty="0" smtClean="0">
                <a:solidFill>
                  <a:srgbClr val="ffffff"/>
                </a:solidFill>
                <a:latin typeface="Gotham"/>
              </a:rPr>
              <a:t/>
            </a:r>
          </a:p>
        </p:txBody>
      </p:sp>
    </p:spTree>
  </p:cSld>
</p:sld>
</file>

<file path=ppt/slides/slide22.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pic>
        <p:nvPicPr>
          <p:cNvPr id="549" name="Slide Snapshot 37"/>
          <p:cNvPicPr>
            <a:picLocks xmlns:a="http://schemas.openxmlformats.org/drawingml/2006/main" noChangeAspect="1"/>
          </p:cNvPicPr>
          <p:nvPr/>
        </p:nvPicPr>
        <p:blipFill>
          <a:blip xmlns:r="http://schemas.openxmlformats.org/officeDocument/2006/relationships" xmlns:a="http://schemas.openxmlformats.org/drawingml/2006/main" r:embed="R6033fb94ca8942ee"/>
          <a:srcRect xmlns:a="http://schemas.openxmlformats.org/drawingml/2006/main" l="13211" t="4507" r="45443" b="30669"/>
          <a:stretch xmlns:a="http://schemas.openxmlformats.org/drawingml/2006/main">
            <a:fillRect/>
          </a:stretch>
        </p:blipFill>
        <p:spPr>
          <a:xfrm xmlns:a="http://schemas.openxmlformats.org/drawingml/2006/main">
            <a:off x="152400" y="171450"/>
            <a:ext cx="5295900" cy="5362575"/>
          </a:xfrm>
          <a:prstGeom xmlns:a="http://schemas.openxmlformats.org/drawingml/2006/main" prst="rect"/>
          <a:effectLst xmlns:a="http://schemas.openxmlformats.org/drawingml/2006/main"/>
        </p:spPr>
      </p:pic>
    </p:spTree>
  </p:cSld>
</p:sld>
</file>

<file path=ppt/slides/slide23.xml><?xml version="1.0" encoding="utf-8"?>
<p:sld xmlns:p="http://schemas.openxmlformats.org/presentationml/2006/main">
  <p:cSld>
    <p:bg>
      <p:bgPr>
        <a:solidFill xmlns:a="http://schemas.openxmlformats.org/drawingml/2006/main">
          <a:srgbClr val="FFFFFF"/>
        </a:solidFill>
      </p:bgPr>
    </p:bg>
    <p:spTree>
      <p:nvGrpSpPr>
        <p:cNvPr id="1" name=""/>
        <p:cNvGrpSpPr/>
        <p:nvPr/>
      </p:nvGrpSpPr>
      <p:grpSpPr/>
      <p:sp>
        <p:nvSpPr>
          <p:cNvPr id="551" name="Rectangle 5"/>
          <p:cNvSpPr txBox="0"/>
          <p:nvPr/>
        </p:nvSpPr>
        <p:spPr>
          <a:xfrm xmlns:a="http://schemas.openxmlformats.org/drawingml/2006/main">
            <a:off x="752475" y="1343025"/>
            <a:ext cx="2600325" cy="279082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2325" b="0" i="0" u="none" spc="0" dirty="0" smtClean="0">
                <a:solidFill>
                  <a:srgbClr val="000000"/>
                </a:solidFill>
                <a:latin typeface="Nina Compressed"/>
              </a:rPr>
              <a:t>Iceberg Concept of Culture</a:t>
            </a:r>
            <a:r>
              <a:rPr lang="en-US" sz="2625" b="0" i="0" u="none" spc="0" dirty="0" smtClean="0">
                <a:solidFill>
                  <a:srgbClr val="000000"/>
                </a:solidFill>
                <a:latin typeface="Times New Roman"/>
              </a:rPr>
              <a:t> 
</a:t>
            </a:r>
            <a:r>
              <a:rPr lang="en-US" sz="1125" b="0" i="0" u="none" spc="0" dirty="0" smtClean="0">
                <a:solidFill>
                  <a:srgbClr val="000000"/>
                </a:solidFill>
                <a:latin typeface="Nina Compressed"/>
              </a:rPr>
              <a:t>Weaver (1986</a:t>
            </a:r>
            <a:r>
              <a:rPr lang="en-US" sz="1125" b="0" i="0" u="none" spc="0" dirty="0" smtClean="0">
                <a:solidFill>
                  <a:srgbClr val="000000"/>
                </a:solidFill>
                <a:latin typeface="Times New Roman"/>
              </a:rPr>
              <a:t>)</a:t>
            </a:r>
          </a:p>
        </p:txBody>
      </p:sp>
      <p:pic>
        <p:nvPicPr>
          <p:cNvPr id="552" name=""/>
          <p:cNvPicPr>
            <a:picLocks xmlns:a="http://schemas.openxmlformats.org/drawingml/2006/main" noChangeAspect="1"/>
          </p:cNvPicPr>
          <p:nvPr/>
        </p:nvPicPr>
        <p:blipFill>
          <a:blip xmlns:r="http://schemas.openxmlformats.org/officeDocument/2006/relationships" xmlns:a="http://schemas.openxmlformats.org/drawingml/2006/main" r:embed="Rd72db4e0ba2d4e27"/>
          <a:srcRect xmlns:a="http://schemas.openxmlformats.org/drawingml/2006/main" r="-62" b="67"/>
          <a:stretch xmlns:a="http://schemas.openxmlformats.org/drawingml/2006/main">
            <a:fillRect/>
          </a:stretch>
        </p:blipFill>
        <p:spPr>
          <a:xfrm xmlns:a="http://schemas.openxmlformats.org/drawingml/2006/main">
            <a:off x="3724275" y="581025"/>
            <a:ext cx="4629150" cy="4695825"/>
          </a:xfrm>
          <a:prstGeom xmlns:a="http://schemas.openxmlformats.org/drawingml/2006/main" prst="rect"/>
          <a:effectLst xmlns:a="http://schemas.openxmlformats.org/drawingml/2006/main"/>
        </p:spPr>
      </p:pic>
    </p:spTree>
  </p:cSld>
</p:sld>
</file>

<file path=ppt/slides/slide24.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554" name="ArrowRight2 16"/>
          <p:cNvSpPr txBox="0"/>
          <p:nvPr/>
        </p:nvSpPr>
        <p:spPr>
          <a:xfrm xmlns:a="http://schemas.openxmlformats.org/drawingml/2006/main">
            <a:off x="7905750" y="2505075"/>
            <a:ext cx="295275" cy="552450"/>
          </a:xfrm>
          <a:prstGeom xmlns:a="http://schemas.openxmlformats.org/drawingml/2006/main" prst="rightArrow">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55" name="Rectangle2 13"/>
          <p:cNvSpPr txBox="0"/>
          <p:nvPr/>
        </p:nvSpPr>
        <p:spPr>
          <a:xfrm xmlns:a="http://schemas.openxmlformats.org/drawingml/2006/main">
            <a:off x="5676900" y="2362200"/>
            <a:ext cx="2324100" cy="781050"/>
          </a:xfrm>
          <a:prstGeom xmlns:a="http://schemas.openxmlformats.org/drawingml/2006/main" prst="rect">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Plan</a:t>
            </a:r>
          </a:p>
        </p:txBody>
      </p:sp>
      <p:sp>
        <p:nvSpPr>
          <p:cNvPr id="556" name="Rectangle2 12"/>
          <p:cNvSpPr txBox="0"/>
          <p:nvPr/>
        </p:nvSpPr>
        <p:spPr>
          <a:xfrm xmlns:a="http://schemas.openxmlformats.org/drawingml/2006/main">
            <a:off x="3314700" y="2362200"/>
            <a:ext cx="2314575" cy="781050"/>
          </a:xfrm>
          <a:prstGeom xmlns:a="http://schemas.openxmlformats.org/drawingml/2006/main" prst="rect">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Caring &amp; No Plan</a:t>
            </a:r>
          </a:p>
        </p:txBody>
      </p:sp>
      <p:sp>
        <p:nvSpPr>
          <p:cNvPr id="557" name="ArrowRight2 15"/>
          <p:cNvSpPr txBox="0"/>
          <p:nvPr/>
        </p:nvSpPr>
        <p:spPr>
          <a:xfrm xmlns:a="http://schemas.openxmlformats.org/drawingml/2006/main">
            <a:off x="5534025" y="2505075"/>
            <a:ext cx="295275" cy="552450"/>
          </a:xfrm>
          <a:prstGeom xmlns:a="http://schemas.openxmlformats.org/drawingml/2006/main" prst="rightArrow">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58" name="Rectangle2 7"/>
          <p:cNvSpPr txBox="0"/>
          <p:nvPr/>
        </p:nvSpPr>
        <p:spPr>
          <a:xfrm xmlns:a="http://schemas.openxmlformats.org/drawingml/2006/main">
            <a:off x="6991350" y="3228975"/>
            <a:ext cx="1447800" cy="781050"/>
          </a:xfrm>
          <a:prstGeom xmlns:a="http://schemas.openxmlformats.org/drawingml/2006/main" prst="rect">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Advanced Cultural</a:t>
            </a:r>
          </a:p>
          <a:p xmlns:a="http://schemas.openxmlformats.org/drawingml/2006/main">
            <a:pPr algn="ctr"/>
            <a:r>
              <a:rPr lang="en-US" sz="1350" b="1" i="0" u="none" spc="0" dirty="0" smtClean="0">
                <a:solidFill>
                  <a:srgbClr val="666666"/>
                </a:solidFill>
                <a:latin typeface="Nina Compressed"/>
              </a:rPr>
              <a:t>Competence</a:t>
            </a:r>
          </a:p>
        </p:txBody>
      </p:sp>
      <p:sp>
        <p:nvSpPr>
          <p:cNvPr id="559" name="ArrowRight2 9"/>
          <p:cNvSpPr txBox="0"/>
          <p:nvPr/>
        </p:nvSpPr>
        <p:spPr>
          <a:xfrm xmlns:a="http://schemas.openxmlformats.org/drawingml/2006/main">
            <a:off x="6800850" y="3343275"/>
            <a:ext cx="295275" cy="552450"/>
          </a:xfrm>
          <a:prstGeom xmlns:a="http://schemas.openxmlformats.org/drawingml/2006/main" prst="rightArrow">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60" name="Rectangle2 6"/>
          <p:cNvSpPr txBox="0"/>
          <p:nvPr/>
        </p:nvSpPr>
        <p:spPr>
          <a:xfrm xmlns:a="http://schemas.openxmlformats.org/drawingml/2006/main">
            <a:off x="5391150" y="3238500"/>
            <a:ext cx="1524000" cy="781050"/>
          </a:xfrm>
          <a:prstGeom xmlns:a="http://schemas.openxmlformats.org/drawingml/2006/main" prst="rect">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Basic Cultural</a:t>
            </a:r>
          </a:p>
          <a:p xmlns:a="http://schemas.openxmlformats.org/drawingml/2006/main">
            <a:pPr algn="ctr"/>
            <a:r>
              <a:rPr lang="en-US" sz="1350" b="1" i="0" u="none" spc="0" dirty="0" smtClean="0">
                <a:solidFill>
                  <a:srgbClr val="666666"/>
                </a:solidFill>
                <a:latin typeface="Nina Compressed"/>
              </a:rPr>
              <a:t>Competence</a:t>
            </a:r>
          </a:p>
        </p:txBody>
      </p:sp>
      <p:sp>
        <p:nvSpPr>
          <p:cNvPr id="561" name="ArrowRight2 8"/>
          <p:cNvSpPr txBox="0"/>
          <p:nvPr/>
        </p:nvSpPr>
        <p:spPr>
          <a:xfrm xmlns:a="http://schemas.openxmlformats.org/drawingml/2006/main">
            <a:off x="5200650" y="3343275"/>
            <a:ext cx="295275" cy="552450"/>
          </a:xfrm>
          <a:prstGeom xmlns:a="http://schemas.openxmlformats.org/drawingml/2006/main" prst="rightArrow">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62" name="Rectangle2 5"/>
          <p:cNvSpPr txBox="0"/>
          <p:nvPr/>
        </p:nvSpPr>
        <p:spPr>
          <a:xfrm xmlns:a="http://schemas.openxmlformats.org/drawingml/2006/main">
            <a:off x="4019550" y="3228975"/>
            <a:ext cx="1314450" cy="781050"/>
          </a:xfrm>
          <a:prstGeom xmlns:a="http://schemas.openxmlformats.org/drawingml/2006/main" prst="rect">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Cultural</a:t>
            </a:r>
          </a:p>
          <a:p xmlns:a="http://schemas.openxmlformats.org/drawingml/2006/main">
            <a:pPr algn="ctr"/>
            <a:r>
              <a:rPr lang="en-US" sz="1350" b="1" i="0" u="none" spc="0" dirty="0" smtClean="0">
                <a:solidFill>
                  <a:srgbClr val="666666"/>
                </a:solidFill>
                <a:latin typeface="Nina Compressed"/>
              </a:rPr>
              <a:t>Pre Competence</a:t>
            </a:r>
          </a:p>
        </p:txBody>
      </p:sp>
      <p:sp>
        <p:nvSpPr>
          <p:cNvPr id="563" name="ArrowRight2 7"/>
          <p:cNvSpPr txBox="0"/>
          <p:nvPr/>
        </p:nvSpPr>
        <p:spPr>
          <a:xfrm xmlns:a="http://schemas.openxmlformats.org/drawingml/2006/main">
            <a:off x="3819525" y="3324225"/>
            <a:ext cx="295275" cy="552450"/>
          </a:xfrm>
          <a:prstGeom xmlns:a="http://schemas.openxmlformats.org/drawingml/2006/main" prst="rightArrow">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64" name="Rectangle2 4"/>
          <p:cNvSpPr txBox="0"/>
          <p:nvPr/>
        </p:nvSpPr>
        <p:spPr>
          <a:xfrm xmlns:a="http://schemas.openxmlformats.org/drawingml/2006/main">
            <a:off x="2952750" y="3238500"/>
            <a:ext cx="1019175" cy="781050"/>
          </a:xfrm>
          <a:prstGeom xmlns:a="http://schemas.openxmlformats.org/drawingml/2006/main" prst="rect">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Cultural</a:t>
            </a:r>
          </a:p>
          <a:p xmlns:a="http://schemas.openxmlformats.org/drawingml/2006/main">
            <a:pPr algn="ctr"/>
            <a:r>
              <a:rPr lang="en-US" sz="1350" b="1" i="0" u="none" spc="0" dirty="0" smtClean="0">
                <a:solidFill>
                  <a:srgbClr val="666666"/>
                </a:solidFill>
                <a:latin typeface="Nina Compressed"/>
              </a:rPr>
              <a:t>Blindness</a:t>
            </a:r>
          </a:p>
        </p:txBody>
      </p:sp>
      <p:sp>
        <p:nvSpPr>
          <p:cNvPr id="565" name="ArrowRight2 6"/>
          <p:cNvSpPr txBox="0"/>
          <p:nvPr/>
        </p:nvSpPr>
        <p:spPr>
          <a:xfrm xmlns:a="http://schemas.openxmlformats.org/drawingml/2006/main">
            <a:off x="2762250" y="3343275"/>
            <a:ext cx="295275" cy="552450"/>
          </a:xfrm>
          <a:prstGeom xmlns:a="http://schemas.openxmlformats.org/drawingml/2006/main" prst="rightArrow">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66" name="Rectangle2 3"/>
          <p:cNvSpPr txBox="0"/>
          <p:nvPr/>
        </p:nvSpPr>
        <p:spPr>
          <a:xfrm xmlns:a="http://schemas.openxmlformats.org/drawingml/2006/main">
            <a:off x="1733550" y="3257550"/>
            <a:ext cx="1171575" cy="781050"/>
          </a:xfrm>
          <a:prstGeom xmlns:a="http://schemas.openxmlformats.org/drawingml/2006/main" prst="rect">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Cultural</a:t>
            </a:r>
          </a:p>
          <a:p xmlns:a="http://schemas.openxmlformats.org/drawingml/2006/main">
            <a:pPr algn="ctr"/>
            <a:r>
              <a:rPr lang="en-US" sz="1350" b="1" i="0" u="none" spc="0" dirty="0" smtClean="0">
                <a:solidFill>
                  <a:srgbClr val="666666"/>
                </a:solidFill>
                <a:latin typeface="Nina Compressed"/>
              </a:rPr>
              <a:t>Incapacity</a:t>
            </a:r>
          </a:p>
        </p:txBody>
      </p:sp>
      <p:sp>
        <p:nvSpPr>
          <p:cNvPr id="567" name="Rectangle2 2"/>
          <p:cNvSpPr txBox="0"/>
          <p:nvPr/>
        </p:nvSpPr>
        <p:spPr>
          <a:xfrm xmlns:a="http://schemas.openxmlformats.org/drawingml/2006/main">
            <a:off x="485775" y="3257550"/>
            <a:ext cx="1200150" cy="781050"/>
          </a:xfrm>
          <a:prstGeom xmlns:a="http://schemas.openxmlformats.org/drawingml/2006/main" prst="rect">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Cultural</a:t>
            </a:r>
          </a:p>
          <a:p xmlns:a="http://schemas.openxmlformats.org/drawingml/2006/main">
            <a:pPr algn="ctr"/>
            <a:r>
              <a:rPr lang="en-US" sz="1350" b="1" i="0" u="none" spc="0" dirty="0" smtClean="0">
                <a:solidFill>
                  <a:srgbClr val="666666"/>
                </a:solidFill>
                <a:latin typeface="Nina Compressed"/>
              </a:rPr>
              <a:t>Destruction</a:t>
            </a:r>
          </a:p>
        </p:txBody>
      </p:sp>
      <p:sp>
        <p:nvSpPr>
          <p:cNvPr id="568" name="ArrowRight2 5"/>
          <p:cNvSpPr txBox="0"/>
          <p:nvPr/>
        </p:nvSpPr>
        <p:spPr>
          <a:xfrm xmlns:a="http://schemas.openxmlformats.org/drawingml/2006/main">
            <a:off x="1552575" y="3400425"/>
            <a:ext cx="295275" cy="552450"/>
          </a:xfrm>
          <a:prstGeom xmlns:a="http://schemas.openxmlformats.org/drawingml/2006/main" prst="rightArrow">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69" name="Rectangle2 11"/>
          <p:cNvSpPr txBox="0"/>
          <p:nvPr/>
        </p:nvSpPr>
        <p:spPr>
          <a:xfrm xmlns:a="http://schemas.openxmlformats.org/drawingml/2006/main">
            <a:off x="933450" y="2362200"/>
            <a:ext cx="2324100" cy="781050"/>
          </a:xfrm>
          <a:prstGeom xmlns:a="http://schemas.openxmlformats.org/drawingml/2006/main" prst="rect">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No Caring</a:t>
            </a:r>
          </a:p>
        </p:txBody>
      </p:sp>
      <p:sp>
        <p:nvSpPr>
          <p:cNvPr id="570" name="ArrowRight2 14"/>
          <p:cNvSpPr txBox="0"/>
          <p:nvPr/>
        </p:nvSpPr>
        <p:spPr>
          <a:xfrm xmlns:a="http://schemas.openxmlformats.org/drawingml/2006/main">
            <a:off x="3162300" y="2505075"/>
            <a:ext cx="295275" cy="552450"/>
          </a:xfrm>
          <a:prstGeom xmlns:a="http://schemas.openxmlformats.org/drawingml/2006/main" prst="rightArrow">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571" name="TextBox 30"/>
          <p:cNvSpPr txBox="1"/>
          <p:nvPr/>
        </p:nvSpPr>
        <p:spPr>
          <a:xfrm xmlns:a="http://schemas.openxmlformats.org/drawingml/2006/main">
            <a:off x="866775" y="4733925"/>
            <a:ext cx="1914525"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Intentionally Destructive</a:t>
            </a:r>
          </a:p>
        </p:txBody>
      </p:sp>
      <p:sp>
        <p:nvSpPr>
          <p:cNvPr id="572" name="TextBox 31"/>
          <p:cNvSpPr txBox="1"/>
          <p:nvPr/>
        </p:nvSpPr>
        <p:spPr>
          <a:xfrm xmlns:a="http://schemas.openxmlformats.org/drawingml/2006/main">
            <a:off x="2190750" y="4410075"/>
            <a:ext cx="1009650"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Not intentionally</a:t>
            </a:r>
          </a:p>
        </p:txBody>
      </p:sp>
      <p:sp>
        <p:nvSpPr>
          <p:cNvPr id="573" name="TextBox 32"/>
          <p:cNvSpPr txBox="1"/>
          <p:nvPr/>
        </p:nvSpPr>
        <p:spPr>
          <a:xfrm xmlns:a="http://schemas.openxmlformats.org/drawingml/2006/main">
            <a:off x="3143250" y="4638675"/>
            <a:ext cx="1676400"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Unbias Philosophy</a:t>
            </a:r>
          </a:p>
        </p:txBody>
      </p:sp>
      <p:sp>
        <p:nvSpPr>
          <p:cNvPr id="574" name="TextBox 34"/>
          <p:cNvSpPr txBox="1"/>
          <p:nvPr/>
        </p:nvSpPr>
        <p:spPr>
          <a:xfrm xmlns:a="http://schemas.openxmlformats.org/drawingml/2006/main">
            <a:off x="4286250" y="4610100"/>
            <a:ext cx="1600200"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Understands Difference</a:t>
            </a:r>
          </a:p>
        </p:txBody>
      </p:sp>
      <p:sp>
        <p:nvSpPr>
          <p:cNvPr id="575" name="TextBox 35"/>
          <p:cNvSpPr txBox="1"/>
          <p:nvPr/>
        </p:nvSpPr>
        <p:spPr>
          <a:xfrm xmlns:a="http://schemas.openxmlformats.org/drawingml/2006/main">
            <a:off x="5772150" y="4657725"/>
            <a:ext cx="1638300"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Discussion of Action</a:t>
            </a:r>
          </a:p>
        </p:txBody>
      </p:sp>
      <p:sp>
        <p:nvSpPr>
          <p:cNvPr id="576" name="TextBox 38"/>
          <p:cNvSpPr txBox="1"/>
          <p:nvPr/>
        </p:nvSpPr>
        <p:spPr>
          <a:xfrm xmlns:a="http://schemas.openxmlformats.org/drawingml/2006/main">
            <a:off x="7439025" y="4429125"/>
            <a:ext cx="1009650"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ACTION</a:t>
            </a:r>
          </a:p>
        </p:txBody>
      </p:sp>
      <p:pic>
        <p:nvPicPr>
          <p:cNvPr id="577" name="iStock_000019260216XSmall.jpg"/>
          <p:cNvPicPr>
            <a:picLocks xmlns:a="http://schemas.openxmlformats.org/drawingml/2006/main" noChangeAspect="1"/>
          </p:cNvPicPr>
          <p:nvPr/>
        </p:nvPicPr>
        <p:blipFill>
          <a:blip xmlns:r="http://schemas.openxmlformats.org/officeDocument/2006/relationships" xmlns:a="http://schemas.openxmlformats.org/drawingml/2006/main" r:embed="R36df914d69144e82"/>
          <a:stretch xmlns:a="http://schemas.openxmlformats.org/drawingml/2006/main">
            <a:fillRect/>
          </a:stretch>
        </p:blipFill>
        <p:spPr>
          <a:xfrm xmlns:a="http://schemas.openxmlformats.org/drawingml/2006/main">
            <a:off x="933450" y="247650"/>
            <a:ext cx="2324100" cy="2066925"/>
          </a:xfrm>
          <a:prstGeom xmlns:a="http://schemas.openxmlformats.org/drawingml/2006/main" prst="rect"/>
          <a:effectLst xmlns:a="http://schemas.openxmlformats.org/drawingml/2006/main"/>
        </p:spPr>
      </p:pic>
      <p:pic>
        <p:nvPicPr>
          <p:cNvPr id="578" name="iStock_000019272103XSmall.jpg"/>
          <p:cNvPicPr>
            <a:picLocks xmlns:a="http://schemas.openxmlformats.org/drawingml/2006/main" noChangeAspect="1"/>
          </p:cNvPicPr>
          <p:nvPr/>
        </p:nvPicPr>
        <p:blipFill>
          <a:blip xmlns:r="http://schemas.openxmlformats.org/officeDocument/2006/relationships" xmlns:a="http://schemas.openxmlformats.org/drawingml/2006/main" r:embed="Re460be6cd17d4ded"/>
          <a:stretch xmlns:a="http://schemas.openxmlformats.org/drawingml/2006/main">
            <a:fillRect/>
          </a:stretch>
        </p:blipFill>
        <p:spPr>
          <a:xfrm xmlns:a="http://schemas.openxmlformats.org/drawingml/2006/main">
            <a:off x="3314700" y="247650"/>
            <a:ext cx="2324100" cy="2066925"/>
          </a:xfrm>
          <a:prstGeom xmlns:a="http://schemas.openxmlformats.org/drawingml/2006/main" prst="rect"/>
          <a:effectLst xmlns:a="http://schemas.openxmlformats.org/drawingml/2006/main"/>
        </p:spPr>
      </p:pic>
      <p:pic>
        <p:nvPicPr>
          <p:cNvPr id="579" name="iStock_000008184998XSmall.jpg"/>
          <p:cNvPicPr>
            <a:picLocks xmlns:a="http://schemas.openxmlformats.org/drawingml/2006/main" noChangeAspect="1"/>
          </p:cNvPicPr>
          <p:nvPr/>
        </p:nvPicPr>
        <p:blipFill>
          <a:blip xmlns:r="http://schemas.openxmlformats.org/officeDocument/2006/relationships" xmlns:a="http://schemas.openxmlformats.org/drawingml/2006/main" r:embed="Rcbce6d90305f4721"/>
          <a:stretch xmlns:a="http://schemas.openxmlformats.org/drawingml/2006/main">
            <a:fillRect/>
          </a:stretch>
        </p:blipFill>
        <p:spPr>
          <a:xfrm xmlns:a="http://schemas.openxmlformats.org/drawingml/2006/main">
            <a:off x="5676900" y="247650"/>
            <a:ext cx="2324100" cy="2066925"/>
          </a:xfrm>
          <a:prstGeom xmlns:a="http://schemas.openxmlformats.org/drawingml/2006/main" prst="rect"/>
          <a:effectLst xmlns:a="http://schemas.openxmlformats.org/drawingml/2006/main"/>
        </p:spPr>
      </p:pic>
      <p:sp>
        <p:nvSpPr>
          <p:cNvPr id="580" name="Rectangle 14"/>
          <p:cNvSpPr txBox="0"/>
          <p:nvPr/>
        </p:nvSpPr>
        <p:spPr>
          <a:xfrm xmlns:a="http://schemas.openxmlformats.org/drawingml/2006/main">
            <a:off x="1466850" y="5410200"/>
            <a:ext cx="6467475" cy="40957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1500" b="1" i="0" u="none" spc="0" dirty="0" smtClean="0">
                <a:solidFill>
                  <a:srgbClr val="ffffff"/>
                </a:solidFill>
                <a:latin typeface="Arial"/>
              </a:rPr>
              <a:t>Cultural Competence Continuum: Agencies and Professionals</a:t>
            </a:r>
          </a:p>
          <a:p xmlns:a="http://schemas.openxmlformats.org/drawingml/2006/main">
            <a:pPr algn="l"/>
            <a:r>
              <a:rPr lang="en-US" sz="1500" b="0" i="0" u="none" spc="0" dirty="0" smtClean="0">
                <a:solidFill>
                  <a:srgbClr val="ffffff"/>
                </a:solidFill>
                <a:latin typeface="Arial"/>
              </a:rPr>
              <a:t>
</a:t>
            </a:r>
          </a:p>
        </p:txBody>
      </p:sp>
    </p:spTree>
  </p:cSld>
</p:sld>
</file>

<file path=ppt/slides/slide25.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582" name="deer_in_headlights_19878.jpg"/>
          <p:cNvPicPr>
            <a:picLocks xmlns:a="http://schemas.openxmlformats.org/drawingml/2006/main" noChangeAspect="1"/>
          </p:cNvPicPr>
          <p:nvPr/>
        </p:nvPicPr>
        <p:blipFill>
          <a:blip xmlns:r="http://schemas.openxmlformats.org/officeDocument/2006/relationships" xmlns:a="http://schemas.openxmlformats.org/drawingml/2006/main" r:embed="R7ed479fee8a14b5c"/>
          <a:srcRect xmlns:a="http://schemas.openxmlformats.org/drawingml/2006/main" l="41459" t="31041" r="-17336" b="-6899"/>
          <a:stretch xmlns:a="http://schemas.openxmlformats.org/drawingml/2006/main">
            <a:fillRect/>
          </a:stretch>
        </p:blipFill>
        <p:spPr>
          <a:xfrm xmlns:a="http://schemas.openxmlformats.org/drawingml/2006/main">
            <a:off x="247650" y="342900"/>
            <a:ext cx="4629150" cy="3152775"/>
          </a:xfrm>
          <a:prstGeom xmlns:a="http://schemas.openxmlformats.org/drawingml/2006/main" prst="rect"/>
          <a:effectLst xmlns:a="http://schemas.openxmlformats.org/drawingml/2006/main"/>
        </p:spPr>
      </p:pic>
      <p:sp>
        <p:nvSpPr>
          <p:cNvPr id="583" name="Title 1"/>
          <p:cNvSpPr txBox="1"/>
          <p:nvPr/>
        </p:nvSpPr>
        <p:spPr>
          <a:xfrm xmlns:a="http://schemas.openxmlformats.org/drawingml/2006/main">
            <a:off x="276225" y="3752850"/>
            <a:ext cx="4953000"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ee2d2d"/>
                </a:solidFill>
                <a:latin typeface="Lato Black"/>
              </a:rPr>
              <a:t>OUT OF CONTEXT</a:t>
            </a:r>
          </a:p>
          <a:p xmlns:a="http://schemas.openxmlformats.org/drawingml/2006/main">
            <a:pPr algn="l"/>
            <a:r>
              <a:rPr lang="en-US" sz="6675" b="0" i="0" u="none" spc="0" dirty="0" smtClean="0">
                <a:solidFill>
                  <a:srgbClr val="ee2d2d"/>
                </a:solidFill>
                <a:latin typeface="Lato Black"/>
              </a:rPr>
              <a:t>PROBLEM.</a:t>
            </a:r>
          </a:p>
        </p:txBody>
      </p:sp>
      <p:sp>
        <p:nvSpPr>
          <p:cNvPr id="584" name="TextBox 1"/>
          <p:cNvSpPr txBox="1"/>
          <p:nvPr/>
        </p:nvSpPr>
        <p:spPr>
          <a:xfrm xmlns:a="http://schemas.openxmlformats.org/drawingml/2006/main">
            <a:off x="2466975" y="361950"/>
            <a:ext cx="2857500"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Lato"/>
              </a:rPr>
              <a:t>Why do deer get hit by cars?</a:t>
            </a:r>
          </a:p>
        </p:txBody>
      </p:sp>
      <p:sp>
        <p:nvSpPr>
          <p:cNvPr id="585" name="TextBox 2"/>
          <p:cNvSpPr txBox="1"/>
          <p:nvPr/>
        </p:nvSpPr>
        <p:spPr>
          <a:xfrm xmlns:a="http://schemas.openxmlformats.org/drawingml/2006/main">
            <a:off x="5086350" y="257175"/>
            <a:ext cx="3781425" cy="18573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Deer have no idea what a car is. They are surprised and mystified by the car's headlight they don't know what to do, so they do nothing. BAMM!!!</a:t>
            </a:r>
          </a:p>
        </p:txBody>
      </p:sp>
      <p:sp>
        <p:nvSpPr>
          <p:cNvPr id="586" name="TextBox 3"/>
          <p:cNvSpPr txBox="1"/>
          <p:nvPr/>
        </p:nvSpPr>
        <p:spPr>
          <a:xfrm xmlns:a="http://schemas.openxmlformats.org/drawingml/2006/main">
            <a:off x="5048250" y="2276475"/>
            <a:ext cx="3838575" cy="16002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ffffff"/>
                </a:solidFill>
                <a:latin typeface="Lato"/>
              </a:rPr>
              <a:t>This type of problem is outside the norm or context of  those who are experiencing the OCP. This OCP operates outside of the knowledge, skills and abilities of experience of what is considered normal and it is generally not considered until it occurs. The capacity to actually conceive, manage or create strategies to resolve the OCP is limited and reactionary at best.  Example: the events of 9/11/2001.</a:t>
            </a:r>
          </a:p>
          <a:p xmlns:a="http://schemas.openxmlformats.org/drawingml/2006/main">
            <a:pPr algn="l"/>
            <a:r>
              <a:rPr lang="en-US" sz="975" b="0" i="0" u="none" spc="0" dirty="0" smtClean="0">
                <a:solidFill>
                  <a:srgbClr val="ffffff"/>
                </a:solidFill>
                <a:latin typeface="Lato"/>
              </a:rPr>
              <a:t/>
            </a:r>
          </a:p>
          <a:p xmlns:a="http://schemas.openxmlformats.org/drawingml/2006/main">
            <a:pPr algn="l"/>
            <a:r>
              <a:rPr lang="en-US" sz="975" b="0" i="0" u="none" spc="0" dirty="0" smtClean="0">
                <a:solidFill>
                  <a:srgbClr val="ffffff"/>
                </a:solidFill>
                <a:latin typeface="Lato"/>
              </a:rPr>
              <a:t/>
            </a:r>
          </a:p>
        </p:txBody>
      </p:sp>
      <p:sp>
        <p:nvSpPr>
          <p:cNvPr id="587" name="Mayhem++Deer+-+YouTube.flv"/>
          <p:cNvSpPr txBox="0"/>
          <p:nvPr/>
        </p:nvSpPr>
        <p:spPr>
          <a:xfrm xmlns:a="http://schemas.openxmlformats.org/drawingml/2006/main">
            <a:off x="5048250" y="3457575"/>
            <a:ext cx="3857625" cy="21621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Tree>
  </p:cSld>
</p:sld>
</file>

<file path=ppt/slides/slide26.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589" name="safetysignbelong_12292011.gif"/>
          <p:cNvPicPr>
            <a:picLocks xmlns:a="http://schemas.openxmlformats.org/drawingml/2006/main" noChangeAspect="1"/>
          </p:cNvPicPr>
          <p:nvPr/>
        </p:nvPicPr>
        <p:blipFill>
          <a:blip xmlns:r="http://schemas.openxmlformats.org/officeDocument/2006/relationships" xmlns:a="http://schemas.openxmlformats.org/drawingml/2006/main" r:embed="R01d4ee0b4bed47b5"/>
          <a:stretch xmlns:a="http://schemas.openxmlformats.org/drawingml/2006/main">
            <a:fillRect/>
          </a:stretch>
        </p:blipFill>
        <p:spPr>
          <a:xfrm xmlns:a="http://schemas.openxmlformats.org/drawingml/2006/main">
            <a:off x="1571625" y="238125"/>
            <a:ext cx="7419975" cy="4943475"/>
          </a:xfrm>
          <a:prstGeom xmlns:a="http://schemas.openxmlformats.org/drawingml/2006/main" prst="rect"/>
          <a:effectLst xmlns:a="http://schemas.openxmlformats.org/drawingml/2006/main"/>
        </p:spPr>
      </p:pic>
    </p:spTree>
  </p:cSld>
</p:sld>
</file>

<file path=ppt/slides/slide27.xml><?xml version="1.0" encoding="utf-8"?>
<p:sld xmlns:p="http://schemas.openxmlformats.org/presentationml/2006/main">
  <p:cSld>
    <p:bg>
      <p:bgPr>
        <a:gradFill xmlns:a="http://schemas.openxmlformats.org/drawingml/2006/main">
          <a:gsLst>
            <a:gs pos="0">
              <a:srgbClr val="000000"/>
            </a:gs>
            <a:gs pos="96000">
              <a:srgbClr val="36434D"/>
            </a:gs>
          </a:gsLst>
          <a:lin ang="16200000" scaled="1"/>
        </a:gradFill>
      </p:bgPr>
    </p:bg>
    <p:spTree>
      <p:nvGrpSpPr>
        <p:cNvPr id="1" name=""/>
        <p:cNvGrpSpPr/>
        <p:nvPr/>
      </p:nvGrpSpPr>
      <p:grpSpPr/>
      <p:pic>
        <p:nvPicPr>
          <p:cNvPr id="591" name="8d53959f80c1d4a5b07a0256e22882f7.jpeg 1"/>
          <p:cNvPicPr>
            <a:picLocks xmlns:a="http://schemas.openxmlformats.org/drawingml/2006/main" noChangeAspect="1"/>
          </p:cNvPicPr>
          <p:nvPr/>
        </p:nvPicPr>
        <p:blipFill>
          <a:blip xmlns:r="http://schemas.openxmlformats.org/officeDocument/2006/relationships" xmlns:a="http://schemas.openxmlformats.org/drawingml/2006/main" r:embed="R8edde56c2ece4168"/>
          <a:stretch xmlns:a="http://schemas.openxmlformats.org/drawingml/2006/main">
            <a:fillRect/>
          </a:stretch>
        </p:blipFill>
        <p:spPr>
          <a:xfrm xmlns:a="http://schemas.openxmlformats.org/drawingml/2006/main">
            <a:off x="-47625" y="-85725"/>
            <a:ext cx="9515475" cy="7134225"/>
          </a:xfrm>
          <a:prstGeom xmlns:a="http://schemas.openxmlformats.org/drawingml/2006/main" prst="rect"/>
          <a:effectLst xmlns:a="http://schemas.openxmlformats.org/drawingml/2006/main"/>
        </p:spPr>
      </p:pic>
      <p:sp>
        <p:nvSpPr>
          <p:cNvPr id="592" name="SlideNum"/>
          <p:cNvSpPr txBox="1"/>
          <p:nvPr/>
        </p:nvSpPr>
        <p:spPr>
          <a:xfrm xmlns:a="http://schemas.openxmlformats.org/drawingml/2006/main">
            <a:off x="6553200" y="5200650"/>
            <a:ext cx="2133600" cy="29527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r"/>
            <a:r>
              <a:rPr lang="en-US" sz="975" b="0" i="0" u="none" spc="0" dirty="0" smtClean="0">
                <a:solidFill>
                  <a:srgbClr val="ffffff"/>
                </a:solidFill>
                <a:latin typeface="Nina Compressed"/>
              </a:rPr>
              <a:t>31</a:t>
            </a:r>
          </a:p>
        </p:txBody>
      </p:sp>
      <p:sp>
        <p:nvSpPr>
          <p:cNvPr id="593" name="Body"/>
          <p:cNvSpPr txBox="1"/>
          <p:nvPr/>
        </p:nvSpPr>
        <p:spPr>
          <a:xfrm xmlns:a="http://schemas.openxmlformats.org/drawingml/2006/main">
            <a:off x="1800225" y="114300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
            </a:r>
          </a:p>
        </p:txBody>
      </p:sp>
      <p:sp>
        <p:nvSpPr>
          <p:cNvPr id="594" name="Title"/>
          <p:cNvSpPr txBox="1"/>
          <p:nvPr/>
        </p:nvSpPr>
        <p:spPr>
          <a:xfrm xmlns:a="http://schemas.openxmlformats.org/drawingml/2006/main">
            <a:off x="1143000" y="1638300"/>
            <a:ext cx="4953000"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0a290f"/>
                </a:solidFill>
                <a:latin typeface="Lato Black"/>
              </a:rPr>
              <a:t>OUT OF CONTEXT</a:t>
            </a:r>
          </a:p>
        </p:txBody>
      </p:sp>
      <p:sp>
        <p:nvSpPr>
          <p:cNvPr id="595" name="Title 1"/>
          <p:cNvSpPr txBox="1"/>
          <p:nvPr/>
        </p:nvSpPr>
        <p:spPr>
          <a:xfrm xmlns:a="http://schemas.openxmlformats.org/drawingml/2006/main">
            <a:off x="371475" y="2819400"/>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ffffff"/>
                </a:solidFill>
                <a:latin typeface="Lato Black"/>
              </a:rPr>
              <a:t>PUT IT IN CONTEXT</a:t>
            </a:r>
          </a:p>
        </p:txBody>
      </p:sp>
      <p:sp>
        <p:nvSpPr>
          <p:cNvPr id="596" name="TextBox 1"/>
          <p:cNvSpPr txBox="1"/>
          <p:nvPr/>
        </p:nvSpPr>
        <p:spPr>
          <a:xfrm xmlns:a="http://schemas.openxmlformats.org/drawingml/2006/main">
            <a:off x="4838700" y="1114425"/>
            <a:ext cx="4752975" cy="942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FEAR, SHOCKED, UNPREPARED, UNAWARE, REACTIVE, ACCIDENTAL</a:t>
            </a:r>
          </a:p>
        </p:txBody>
      </p:sp>
      <p:sp>
        <p:nvSpPr>
          <p:cNvPr id="597" name="TextBox 2"/>
          <p:cNvSpPr txBox="1"/>
          <p:nvPr/>
        </p:nvSpPr>
        <p:spPr>
          <a:xfrm xmlns:a="http://schemas.openxmlformats.org/drawingml/2006/main">
            <a:off x="4686300" y="3524250"/>
            <a:ext cx="4648200" cy="942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COURAGE, THOUGHTFUL, PREPARED, AWARE, PROACTIVE, PURPOSEFUL</a:t>
            </a:r>
          </a:p>
        </p:txBody>
      </p:sp>
    </p:spTree>
  </p:cSld>
</p:sld>
</file>

<file path=ppt/slides/slide28.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599" name="8d53959f80c1d4a5b07a0256e22882f7.jpeg 1"/>
          <p:cNvPicPr>
            <a:picLocks xmlns:a="http://schemas.openxmlformats.org/drawingml/2006/main" noChangeAspect="1"/>
          </p:cNvPicPr>
          <p:nvPr/>
        </p:nvPicPr>
        <p:blipFill>
          <a:blip xmlns:r="http://schemas.openxmlformats.org/officeDocument/2006/relationships" xmlns:a="http://schemas.openxmlformats.org/drawingml/2006/main" r:embed="Rf29fa6a595254e6d"/>
          <a:stretch xmlns:a="http://schemas.openxmlformats.org/drawingml/2006/main">
            <a:fillRect/>
          </a:stretch>
        </p:blipFill>
        <p:spPr>
          <a:xfrm xmlns:a="http://schemas.openxmlformats.org/drawingml/2006/main">
            <a:off x="-47625" y="-85725"/>
            <a:ext cx="9515475" cy="7134225"/>
          </a:xfrm>
          <a:prstGeom xmlns:a="http://schemas.openxmlformats.org/drawingml/2006/main" prst="rect"/>
          <a:effectLst xmlns:a="http://schemas.openxmlformats.org/drawingml/2006/main"/>
        </p:spPr>
      </p:pic>
      <p:sp>
        <p:nvSpPr>
          <p:cNvPr id="600" name="SlideNum"/>
          <p:cNvSpPr txBox="1"/>
          <p:nvPr/>
        </p:nvSpPr>
        <p:spPr>
          <a:xfrm xmlns:a="http://schemas.openxmlformats.org/drawingml/2006/main">
            <a:off x="6553200" y="5200650"/>
            <a:ext cx="2133600" cy="29527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r"/>
            <a:r>
              <a:rPr lang="en-US" sz="975" b="0" i="0" u="none" spc="0" dirty="0" smtClean="0">
                <a:solidFill>
                  <a:srgbClr val="ffffff"/>
                </a:solidFill>
                <a:latin typeface="Nina Compressed"/>
              </a:rPr>
              <a:t>32</a:t>
            </a:r>
          </a:p>
        </p:txBody>
      </p:sp>
      <p:sp>
        <p:nvSpPr>
          <p:cNvPr id="601" name="Body"/>
          <p:cNvSpPr txBox="1"/>
          <p:nvPr/>
        </p:nvSpPr>
        <p:spPr>
          <a:xfrm xmlns:a="http://schemas.openxmlformats.org/drawingml/2006/main">
            <a:off x="1800225" y="114300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Why do people not do something?</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We can handle anything when we are prepared</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
            </a:r>
          </a:p>
          <a:p xmlns:a="http://schemas.openxmlformats.org/drawingml/2006/main">
            <a:pPr algn="l"/>
            <a:r>
              <a:rPr lang="en-US" sz="2025" b="0" i="0" u="none" spc="0" dirty="0" smtClean="0">
                <a:solidFill>
                  <a:srgbClr val="ffffff"/>
                </a:solidFill>
                <a:latin typeface="Lato"/>
              </a:rPr>
              <a:t>There is no bad weather only inappropriate clothing.</a:t>
            </a:r>
          </a:p>
        </p:txBody>
      </p:sp>
      <p:sp>
        <p:nvSpPr>
          <p:cNvPr id="602" name="Title"/>
          <p:cNvSpPr txBox="1"/>
          <p:nvPr/>
        </p:nvSpPr>
        <p:spPr>
          <a:xfrm xmlns:a="http://schemas.openxmlformats.org/drawingml/2006/main">
            <a:off x="723900" y="3171825"/>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ffffff"/>
                </a:solidFill>
                <a:latin typeface="Lato Black"/>
              </a:rPr>
              <a:t>FEAR:COURAGE</a:t>
            </a:r>
          </a:p>
          <a:p xmlns:a="http://schemas.openxmlformats.org/drawingml/2006/main">
            <a:pPr algn="l"/>
            <a:r>
              <a:rPr lang="en-US" sz="6675" b="0" i="0" u="none" spc="0" dirty="0" smtClean="0">
                <a:solidFill>
                  <a:srgbClr val="ffffff"/>
                </a:solidFill>
                <a:latin typeface="Lato Black"/>
              </a:rPr>
              <a:t>PRACTICE</a:t>
            </a:r>
          </a:p>
          <a:p xmlns:a="http://schemas.openxmlformats.org/drawingml/2006/main">
            <a:pPr algn="l"/>
            <a:r>
              <a:rPr lang="en-US" sz="6675" b="0" i="0" u="none" spc="0" dirty="0" smtClean="0">
                <a:solidFill>
                  <a:srgbClr val="ffffff"/>
                </a:solidFill>
                <a:latin typeface="Lato Black"/>
              </a:rPr>
              <a:t>RESOURCES</a:t>
            </a:r>
          </a:p>
        </p:txBody>
      </p:sp>
    </p:spTree>
  </p:cSld>
</p:sld>
</file>

<file path=ppt/slides/slide29.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04"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28</a:t>
            </a:r>
          </a:p>
        </p:txBody>
      </p:sp>
      <p:pic>
        <p:nvPicPr>
          <p:cNvPr id="605" name="titleslide.jpg"/>
          <p:cNvPicPr>
            <a:picLocks xmlns:a="http://schemas.openxmlformats.org/drawingml/2006/main" noChangeAspect="1"/>
          </p:cNvPicPr>
          <p:nvPr/>
        </p:nvPicPr>
        <p:blipFill>
          <a:blip xmlns:r="http://schemas.openxmlformats.org/officeDocument/2006/relationships" xmlns:a="http://schemas.openxmlformats.org/drawingml/2006/main" r:embed="R812cc335736c40ee"/>
          <a:stretch xmlns:a="http://schemas.openxmlformats.org/drawingml/2006/main">
            <a:fillRect/>
          </a:stretch>
        </p:blipFill>
        <p:spPr>
          <a:xfrm xmlns:a="http://schemas.openxmlformats.org/drawingml/2006/main">
            <a:off x="714375" y="-19050"/>
            <a:ext cx="7705725" cy="5762625"/>
          </a:xfrm>
          <a:prstGeom xmlns:a="http://schemas.openxmlformats.org/drawingml/2006/main" prst="rect"/>
          <a:effectLst xmlns:a="http://schemas.openxmlformats.org/drawingml/2006/main"/>
        </p:spPr>
      </p:pic>
      <p:sp>
        <p:nvSpPr>
          <p:cNvPr id="606" name="Rectangle2 1"/>
          <p:cNvSpPr txBox="0"/>
          <p:nvPr/>
        </p:nvSpPr>
        <p:spPr>
          <a:xfrm xmlns:a="http://schemas.openxmlformats.org/drawingml/2006/main">
            <a:off x="762000" y="2352675"/>
            <a:ext cx="7629525" cy="1219200"/>
          </a:xfrm>
          <a:prstGeom xmlns:a="http://schemas.openxmlformats.org/drawingml/2006/main" prst="rect">
            <a:avLst/>
          </a:prstGeom>
          <a:solidFill xmlns:a="http://schemas.openxmlformats.org/drawingml/2006/main">
            <a:srgbClr val="FFFFFF"/>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607" name="bluetape.png 2"/>
          <p:cNvPicPr>
            <a:picLocks xmlns:a="http://schemas.openxmlformats.org/drawingml/2006/main" noChangeAspect="1"/>
          </p:cNvPicPr>
          <p:nvPr/>
        </p:nvPicPr>
        <p:blipFill>
          <a:blip xmlns:r="http://schemas.openxmlformats.org/officeDocument/2006/relationships" xmlns:a="http://schemas.openxmlformats.org/drawingml/2006/main" r:embed="R232b4e9c813941e5"/>
          <a:stretch xmlns:a="http://schemas.openxmlformats.org/drawingml/2006/main">
            <a:fillRect/>
          </a:stretch>
        </p:blipFill>
        <p:spPr>
          <a:xfrm xmlns:a="http://schemas.openxmlformats.org/drawingml/2006/main">
            <a:off x="3019425" y="4429125"/>
            <a:ext cx="3095625" cy="1009650"/>
          </a:xfrm>
          <a:prstGeom xmlns:a="http://schemas.openxmlformats.org/drawingml/2006/main" prst="rect"/>
          <a:effectLst xmlns:a="http://schemas.openxmlformats.org/drawingml/2006/main"/>
        </p:spPr>
      </p:pic>
      <p:sp>
        <p:nvSpPr>
          <p:cNvPr id="608" name="TextBox 2"/>
          <p:cNvSpPr txBox="1"/>
          <p:nvPr/>
        </p:nvSpPr>
        <p:spPr>
          <a:xfrm xmlns:a="http://schemas.openxmlformats.org/drawingml/2006/main">
            <a:off x="3219450" y="4810125"/>
            <a:ext cx="4619625" cy="2667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325" b="0" i="0" u="none" spc="0" dirty="0" smtClean="0">
                <a:solidFill>
                  <a:srgbClr val="ffffff"/>
                </a:solidFill>
                <a:latin typeface="Permanent Marker"/>
              </a:rPr>
              <a:t>-</a:t>
            </a:r>
            <a:r>
              <a:rPr lang="en-US" sz="1650" b="0" i="0" u="none" spc="0" dirty="0" smtClean="0">
                <a:solidFill>
                  <a:srgbClr val="ffffff"/>
                </a:solidFill>
                <a:latin typeface="Permanent Marker"/>
              </a:rPr>
              <a:t>DIVERSITY 101</a:t>
            </a:r>
            <a:r>
              <a:rPr lang="en-US" sz="2325" b="0" i="0" u="none" spc="0" dirty="0" smtClean="0">
                <a:solidFill>
                  <a:srgbClr val="ffffff"/>
                </a:solidFill>
                <a:latin typeface="Permanent Marker"/>
              </a:rPr>
              <a:t>-</a:t>
            </a:r>
          </a:p>
        </p:txBody>
      </p:sp>
      <p:sp>
        <p:nvSpPr>
          <p:cNvPr id="609" name="TextBox 1"/>
          <p:cNvSpPr txBox="1"/>
          <p:nvPr/>
        </p:nvSpPr>
        <p:spPr>
          <a:xfrm xmlns:a="http://schemas.openxmlformats.org/drawingml/2006/main">
            <a:off x="561975" y="1457325"/>
            <a:ext cx="8010525" cy="29908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575" b="1" i="0" u="none" spc="0" dirty="0" smtClean="0">
                <a:solidFill>
                  <a:srgbClr val="a3c8e6"/>
                </a:solidFill>
                <a:latin typeface="Gotham"/>
              </a:rPr>
              <a:t>IMPACT VS INTENT</a:t>
            </a:r>
            <a:r>
              <a:rPr lang="en-US" sz="6525" b="1" i="0" u="none" spc="0" dirty="0" smtClean="0">
                <a:solidFill>
                  <a:srgbClr val="a3c8e6"/>
                </a:solidFill>
                <a:latin typeface="Gotham"/>
              </a:rPr>
              <a:t> </a:t>
            </a:r>
            <a:r>
              <a:rPr lang="en-US" sz="10350" b="1" i="0" u="none" spc="0" dirty="0" smtClean="0">
                <a:solidFill>
                  <a:srgbClr val="ffffff"/>
                </a:solidFill>
                <a:latin typeface="Gotham"/>
              </a:rPr>
              <a:t>SEASONS</a:t>
            </a:r>
            <a:r>
              <a:rPr lang="en-US" sz="6525" b="1" i="0" u="none" spc="0" dirty="0" smtClean="0">
                <a:solidFill>
                  <a:srgbClr val="a3c8e6"/>
                </a:solidFill>
                <a:latin typeface="Gotham"/>
              </a:rPr>
              <a:t> </a:t>
            </a:r>
          </a:p>
          <a:p xmlns:a="http://schemas.openxmlformats.org/drawingml/2006/main">
            <a:pPr algn="ctr"/>
            <a:r>
              <a:rPr lang="en-US" sz="5700" b="1" i="0" u="none" spc="0" dirty="0" smtClean="0">
                <a:solidFill>
                  <a:srgbClr val="a3c8e6"/>
                </a:solidFill>
                <a:latin typeface="Gotham"/>
              </a:rPr>
              <a:t>INTENT VS IMPACT</a:t>
            </a:r>
          </a:p>
        </p:txBody>
      </p:sp>
    </p:spTree>
  </p:cSld>
</p:sld>
</file>

<file path=ppt/slides/slide2a.xml><?xml version="1.0" encoding="utf-8"?>
<p:sld xmlns:p="http://schemas.openxmlformats.org/presentationml/2006/main">
  <p:cSld>
    <p:bg>
      <p:bgPr>
        <a:solidFill xmlns:a="http://schemas.openxmlformats.org/drawingml/2006/main">
          <a:srgbClr val="FFFFFF"/>
        </a:solidFill>
      </p:bgPr>
    </p:bg>
    <p:spTree>
      <p:nvGrpSpPr>
        <p:cNvPr id="1" name=""/>
        <p:cNvGrpSpPr/>
        <p:nvPr/>
      </p:nvGrpSpPr>
      <p:grpSpPr/>
      <p:sp>
        <p:nvSpPr>
          <p:cNvPr id="611" name="Body"/>
          <p:cNvSpPr txBox="1"/>
          <p:nvPr/>
        </p:nvSpPr>
        <p:spPr>
          <a:xfrm xmlns:a="http://schemas.openxmlformats.org/drawingml/2006/main">
            <a:off x="381000" y="142875"/>
            <a:ext cx="5734050" cy="35147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700" b="1" i="0" u="none" spc="0" dirty="0" smtClean="0">
                <a:solidFill>
                  <a:srgbClr val="36434d"/>
                </a:solidFill>
                <a:latin typeface="Lato"/>
              </a:rPr>
              <a:t>HABITS</a:t>
            </a:r>
          </a:p>
          <a:p xmlns:a="http://schemas.openxmlformats.org/drawingml/2006/main">
            <a:pPr algn="l"/>
            <a:r>
              <a:rPr lang="en-US" sz="2700" b="1" i="0" u="none" spc="0" dirty="0" smtClean="0">
                <a:solidFill>
                  <a:srgbClr val="36434d"/>
                </a:solidFill>
                <a:latin typeface="Lato"/>
              </a:rPr>
              <a:t>ATTITUDE</a:t>
            </a:r>
          </a:p>
          <a:p xmlns:a="http://schemas.openxmlformats.org/drawingml/2006/main">
            <a:pPr algn="l"/>
            <a:r>
              <a:rPr lang="en-US" sz="2700" b="1" i="0" u="none" spc="0" dirty="0" smtClean="0">
                <a:solidFill>
                  <a:srgbClr val="36434d"/>
                </a:solidFill>
                <a:latin typeface="Lato"/>
              </a:rPr>
              <a:t>BELIEFS</a:t>
            </a:r>
          </a:p>
          <a:p xmlns:a="http://schemas.openxmlformats.org/drawingml/2006/main">
            <a:pPr algn="l"/>
            <a:r>
              <a:rPr lang="en-US" sz="2700" b="1" i="0" u="none" spc="0" dirty="0" smtClean="0">
                <a:solidFill>
                  <a:srgbClr val="36434d"/>
                </a:solidFill>
                <a:latin typeface="Lato"/>
              </a:rPr>
              <a:t>EXPECTATIONS</a:t>
            </a:r>
          </a:p>
        </p:txBody>
      </p:sp>
      <p:sp>
        <p:nvSpPr>
          <p:cNvPr id="612" name="Title"/>
          <p:cNvSpPr txBox="1"/>
          <p:nvPr/>
        </p:nvSpPr>
        <p:spPr>
          <a:xfrm xmlns:a="http://schemas.openxmlformats.org/drawingml/2006/main">
            <a:off x="-104775" y="381000"/>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r"/>
            <a:r>
              <a:rPr lang="en-US" sz="3300" b="0" i="0" u="none" spc="0" dirty="0" smtClean="0">
                <a:solidFill>
                  <a:srgbClr val="ffffff"/>
                </a:solidFill>
                <a:latin typeface="Lato Black"/>
              </a:rPr>
              <a:t/>
            </a:r>
          </a:p>
        </p:txBody>
      </p:sp>
      <p:pic>
        <p:nvPicPr>
          <p:cNvPr id="613" name="Slide28 - 000.JPG"/>
          <p:cNvPicPr>
            <a:picLocks xmlns:a="http://schemas.openxmlformats.org/drawingml/2006/main" noChangeAspect="1"/>
          </p:cNvPicPr>
          <p:nvPr/>
        </p:nvPicPr>
        <p:blipFill>
          <a:blip xmlns:r="http://schemas.openxmlformats.org/officeDocument/2006/relationships" xmlns:a="http://schemas.openxmlformats.org/drawingml/2006/main" r:embed="R783fddabccc24694"/>
          <a:stretch xmlns:a="http://schemas.openxmlformats.org/drawingml/2006/main">
            <a:fillRect/>
          </a:stretch>
        </p:blipFill>
        <p:spPr>
          <a:xfrm xmlns:a="http://schemas.openxmlformats.org/drawingml/2006/main">
            <a:off x="3762375" y="0"/>
            <a:ext cx="5486400" cy="4095750"/>
          </a:xfrm>
          <a:prstGeom xmlns:a="http://schemas.openxmlformats.org/drawingml/2006/main" prst="rect"/>
          <a:effectLst xmlns:a="http://schemas.openxmlformats.org/drawingml/2006/main">
            <a:reflection blurRad="6350" stA="50000" endA="300" endPos="55000" dist="4762" dir="5400000" sy="-100000" algn="bl" rotWithShape="0"/>
          </a:effectLst>
        </p:spPr>
      </p:pic>
      <p:pic>
        <p:nvPicPr>
          <p:cNvPr id="614" name="safetysignbelong_12292011.gif 1"/>
          <p:cNvPicPr>
            <a:picLocks xmlns:a="http://schemas.openxmlformats.org/drawingml/2006/main" noChangeAspect="1"/>
          </p:cNvPicPr>
          <p:nvPr/>
        </p:nvPicPr>
        <p:blipFill>
          <a:blip xmlns:r="http://schemas.openxmlformats.org/officeDocument/2006/relationships" xmlns:a="http://schemas.openxmlformats.org/drawingml/2006/main" r:embed="R235217bcaf014315"/>
          <a:stretch xmlns:a="http://schemas.openxmlformats.org/drawingml/2006/main">
            <a:fillRect/>
          </a:stretch>
        </p:blipFill>
        <p:spPr>
          <a:xfrm xmlns:a="http://schemas.openxmlformats.org/drawingml/2006/main">
            <a:off x="371475" y="2838450"/>
            <a:ext cx="3524250" cy="2343150"/>
          </a:xfrm>
          <a:prstGeom xmlns:a="http://schemas.openxmlformats.org/drawingml/2006/main" prst="rect"/>
          <a:effectLst xmlns:a="http://schemas.openxmlformats.org/drawingml/2006/main"/>
        </p:spPr>
      </p:pic>
    </p:spTree>
  </p:cSld>
</p:sld>
</file>

<file path=ppt/slides/slide2b.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16" name="Title 1"/>
          <p:cNvSpPr txBox="1"/>
          <p:nvPr/>
        </p:nvSpPr>
        <p:spPr>
          <a:xfrm xmlns:a="http://schemas.openxmlformats.org/drawingml/2006/main">
            <a:off x="133350" y="3333750"/>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4650" b="0" i="0" u="none" spc="0" dirty="0" smtClean="0">
                <a:solidFill>
                  <a:srgbClr val="ffffff"/>
                </a:solidFill>
                <a:latin typeface="Lato Black"/>
              </a:rPr>
              <a:t>DISCRIMINATION IS ILLEGAL</a:t>
            </a:r>
          </a:p>
        </p:txBody>
      </p:sp>
      <p:sp>
        <p:nvSpPr>
          <p:cNvPr id="617" name="TextBox 2"/>
          <p:cNvSpPr txBox="1"/>
          <p:nvPr/>
        </p:nvSpPr>
        <p:spPr>
          <a:xfrm xmlns:a="http://schemas.openxmlformats.org/drawingml/2006/main">
            <a:off x="5362575" y="276225"/>
            <a:ext cx="3933825" cy="15335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Lato"/>
              </a:rPr>
              <a:t>Laws of been created to deal with, manage and give consequences for larger social ills. </a:t>
            </a:r>
          </a:p>
          <a:p xmlns:a="http://schemas.openxmlformats.org/drawingml/2006/main">
            <a:pPr algn="l"/>
            <a:r>
              <a:rPr lang="en-US" sz="1350" b="0" i="0" u="none" spc="0" dirty="0" smtClean="0">
                <a:solidFill>
                  <a:srgbClr val="ffffff"/>
                </a:solidFill>
                <a:latin typeface="Lato"/>
              </a:rPr>
              <a:t>Impact vs. Intent.</a:t>
            </a:r>
          </a:p>
          <a:p xmlns:a="http://schemas.openxmlformats.org/drawingml/2006/main">
            <a:pPr algn="l"/>
            <a:r>
              <a:rPr lang="en-US" sz="1350" b="0" i="0" u="none" spc="0" dirty="0" smtClean="0">
                <a:solidFill>
                  <a:srgbClr val="f8941d"/>
                </a:solidFill>
                <a:latin typeface="Lato"/>
              </a:rPr>
              <a:t>In Human Relation's work we talk about, deal with and learn to manage human behavior.</a:t>
            </a:r>
          </a:p>
          <a:p xmlns:a="http://schemas.openxmlformats.org/drawingml/2006/main">
            <a:pPr algn="l"/>
            <a:r>
              <a:rPr lang="en-US" sz="1350" b="0" i="0" u="none" spc="0" dirty="0" smtClean="0">
                <a:solidFill>
                  <a:srgbClr val="f8941d"/>
                </a:solidFill>
                <a:latin typeface="Lato"/>
              </a:rPr>
              <a:t> Intent vs. Impact.</a:t>
            </a:r>
          </a:p>
        </p:txBody>
      </p:sp>
      <p:sp>
        <p:nvSpPr>
          <p:cNvPr id="618" name="TextBox 3"/>
          <p:cNvSpPr txBox="1"/>
          <p:nvPr/>
        </p:nvSpPr>
        <p:spPr>
          <a:xfrm xmlns:a="http://schemas.openxmlformats.org/drawingml/2006/main">
            <a:off x="5667375" y="3971925"/>
            <a:ext cx="2857500" cy="6381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1" u="none" spc="0" dirty="0" smtClean="0">
                <a:solidFill>
                  <a:srgbClr val="f8941d"/>
                </a:solidFill>
                <a:latin typeface="Lato"/>
              </a:rPr>
              <a:t>But we can think and feel as we wish...</a:t>
            </a:r>
          </a:p>
        </p:txBody>
      </p:sp>
      <p:sp>
        <p:nvSpPr>
          <p:cNvPr id="619" name="TextBox 4"/>
          <p:cNvSpPr txBox="1"/>
          <p:nvPr/>
        </p:nvSpPr>
        <p:spPr>
          <a:xfrm xmlns:a="http://schemas.openxmlformats.org/drawingml/2006/main">
            <a:off x="514350" y="2066925"/>
            <a:ext cx="7219950" cy="1695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8325" b="0" i="0" u="none" spc="0" dirty="0" smtClean="0">
                <a:solidFill>
                  <a:srgbClr val="819eb5"/>
                </a:solidFill>
                <a:latin typeface="Destroy"/>
              </a:rPr>
              <a:t>IMPACT</a:t>
            </a:r>
          </a:p>
        </p:txBody>
      </p:sp>
    </p:spTree>
  </p:cSld>
</p:sld>
</file>

<file path=ppt/slides/slide2c.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21" name="Title 1"/>
          <p:cNvSpPr txBox="1"/>
          <p:nvPr/>
        </p:nvSpPr>
        <p:spPr>
          <a:xfrm xmlns:a="http://schemas.openxmlformats.org/drawingml/2006/main">
            <a:off x="714375" y="3219450"/>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4650" b="0" i="0" u="none" spc="0" dirty="0" smtClean="0">
                <a:solidFill>
                  <a:srgbClr val="ffffff"/>
                </a:solidFill>
                <a:latin typeface="Lato Black"/>
              </a:rPr>
              <a:t>THE SEASON OF INTENT</a:t>
            </a:r>
          </a:p>
        </p:txBody>
      </p:sp>
      <p:sp>
        <p:nvSpPr>
          <p:cNvPr id="622" name="TextBox 2"/>
          <p:cNvSpPr txBox="1"/>
          <p:nvPr/>
        </p:nvSpPr>
        <p:spPr>
          <a:xfrm xmlns:a="http://schemas.openxmlformats.org/drawingml/2006/main">
            <a:off x="4133850" y="1771650"/>
            <a:ext cx="3933825" cy="14382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Lato"/>
              </a:rPr>
              <a:t>Laws of been created to deal with, manage and give consequences for larger social ills. </a:t>
            </a:r>
          </a:p>
          <a:p xmlns:a="http://schemas.openxmlformats.org/drawingml/2006/main">
            <a:pPr algn="l"/>
            <a:r>
              <a:rPr lang="en-US" sz="1350" b="0" i="0" u="none" spc="0" dirty="0" smtClean="0">
                <a:solidFill>
                  <a:srgbClr val="ffffff"/>
                </a:solidFill>
                <a:latin typeface="Lato"/>
              </a:rPr>
              <a:t>Impact vs. Intent.</a:t>
            </a:r>
          </a:p>
          <a:p xmlns:a="http://schemas.openxmlformats.org/drawingml/2006/main">
            <a:pPr algn="l"/>
            <a:r>
              <a:rPr lang="en-US" sz="1350" b="0" i="0" u="none" spc="0" dirty="0" smtClean="0">
                <a:solidFill>
                  <a:srgbClr val="ffffff"/>
                </a:solidFill>
                <a:latin typeface="Lato"/>
              </a:rPr>
              <a:t>In Human Relation's work we talk about, deal with and learn to manage human behavior. Intent vs. Impact.</a:t>
            </a:r>
          </a:p>
        </p:txBody>
      </p:sp>
      <p:sp>
        <p:nvSpPr>
          <p:cNvPr id="623" name="TextBox 3"/>
          <p:cNvSpPr txBox="1"/>
          <p:nvPr/>
        </p:nvSpPr>
        <p:spPr>
          <a:xfrm xmlns:a="http://schemas.openxmlformats.org/drawingml/2006/main">
            <a:off x="5743575" y="3810000"/>
            <a:ext cx="2857500" cy="3238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Sticks and Stones...</a:t>
            </a:r>
          </a:p>
        </p:txBody>
      </p:sp>
    </p:spTree>
  </p:cSld>
</p:sld>
</file>

<file path=ppt/slides/slide2d.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25" name="Title 2"/>
          <p:cNvSpPr txBox="1"/>
          <p:nvPr/>
        </p:nvSpPr>
        <p:spPr>
          <a:xfrm xmlns:a="http://schemas.openxmlformats.org/drawingml/2006/main">
            <a:off x="2924175" y="3152775"/>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4650" b="0" i="0" u="none" spc="0" dirty="0" smtClean="0">
                <a:solidFill>
                  <a:srgbClr val="ffffff"/>
                </a:solidFill>
                <a:latin typeface="Lato Black"/>
              </a:rPr>
              <a:t>INTENT vs IMPACT</a:t>
            </a:r>
          </a:p>
        </p:txBody>
      </p:sp>
      <p:sp>
        <p:nvSpPr>
          <p:cNvPr id="626" name="Title 3"/>
          <p:cNvSpPr txBox="1"/>
          <p:nvPr/>
        </p:nvSpPr>
        <p:spPr>
          <a:xfrm xmlns:a="http://schemas.openxmlformats.org/drawingml/2006/main">
            <a:off x="2752725" y="619125"/>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4650" b="0" i="0" u="none" spc="0" dirty="0" smtClean="0">
                <a:solidFill>
                  <a:srgbClr val="ffffff"/>
                </a:solidFill>
                <a:latin typeface="Lato Black"/>
              </a:rPr>
              <a:t>IMPACT vs INTENT</a:t>
            </a:r>
          </a:p>
        </p:txBody>
      </p:sp>
      <p:sp>
        <p:nvSpPr>
          <p:cNvPr id="627" name="TextBox 1"/>
          <p:cNvSpPr txBox="1"/>
          <p:nvPr/>
        </p:nvSpPr>
        <p:spPr>
          <a:xfrm xmlns:a="http://schemas.openxmlformats.org/drawingml/2006/main">
            <a:off x="1323975" y="1304925"/>
            <a:ext cx="7258050" cy="10287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Human Resources, Internal Affairs &amp; EEOC Compliance:</a:t>
            </a:r>
          </a:p>
          <a:p xmlns:a="http://schemas.openxmlformats.org/drawingml/2006/main">
            <a:pPr algn="l"/>
            <a:r>
              <a:rPr lang="en-US" sz="2025" b="0" i="0" u="none" spc="0" dirty="0" smtClean="0">
                <a:solidFill>
                  <a:srgbClr val="ffffff"/>
                </a:solidFill>
                <a:latin typeface="Lato"/>
              </a:rPr>
              <a:t>Laws are able to fix or offer remedies, consequences to these conflicts or misunderstandings</a:t>
            </a:r>
          </a:p>
        </p:txBody>
      </p:sp>
      <p:sp>
        <p:nvSpPr>
          <p:cNvPr id="628" name="TextBox 2"/>
          <p:cNvSpPr txBox="1"/>
          <p:nvPr/>
        </p:nvSpPr>
        <p:spPr>
          <a:xfrm xmlns:a="http://schemas.openxmlformats.org/drawingml/2006/main">
            <a:off x="1314450" y="4095750"/>
            <a:ext cx="7258050" cy="13335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Personal Relationships, cultures, morale and workplace environments:</a:t>
            </a:r>
          </a:p>
          <a:p xmlns:a="http://schemas.openxmlformats.org/drawingml/2006/main">
            <a:pPr algn="l"/>
            <a:r>
              <a:rPr lang="en-US" sz="2025" b="0" i="0" u="none" spc="0" dirty="0" smtClean="0">
                <a:solidFill>
                  <a:srgbClr val="ffffff"/>
                </a:solidFill>
                <a:latin typeface="Lato"/>
              </a:rPr>
              <a:t>We take care of each other, add human element to procedures and policies.</a:t>
            </a:r>
          </a:p>
        </p:txBody>
      </p:sp>
    </p:spTree>
  </p:cSld>
</p:sld>
</file>

<file path=ppt/slides/slide2e.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30"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56</a:t>
            </a:r>
          </a:p>
        </p:txBody>
      </p:sp>
      <p:pic>
        <p:nvPicPr>
          <p:cNvPr id="631" name="dgm"/>
          <p:cNvPicPr>
            <a:picLocks xmlns:a="http://schemas.openxmlformats.org/drawingml/2006/main" noChangeAspect="1"/>
          </p:cNvPicPr>
          <p:nvPr/>
        </p:nvPicPr>
        <p:blipFill>
          <a:blip xmlns:r="http://schemas.openxmlformats.org/officeDocument/2006/relationships" xmlns:a="http://schemas.openxmlformats.org/drawingml/2006/main" r:embed="R9c2dfcb68ef64a4d"/>
          <a:stretch xmlns:a="http://schemas.openxmlformats.org/drawingml/2006/main">
            <a:fillRect/>
          </a:stretch>
        </p:blipFill>
        <p:spPr>
          <a:xfrm xmlns:a="http://schemas.openxmlformats.org/drawingml/2006/main">
            <a:off x="-685800" y="485775"/>
            <a:ext cx="7620000" cy="4733925"/>
          </a:xfrm>
          <a:prstGeom xmlns:a="http://schemas.openxmlformats.org/drawingml/2006/main" prst="rect"/>
          <a:effectLst xmlns:a="http://schemas.openxmlformats.org/drawingml/2006/main"/>
        </p:spPr>
      </p:pic>
      <p:sp>
        <p:nvSpPr>
          <p:cNvPr id="632" name="TextBox 1"/>
          <p:cNvSpPr txBox="1"/>
          <p:nvPr/>
        </p:nvSpPr>
        <p:spPr>
          <a:xfrm xmlns:a="http://schemas.openxmlformats.org/drawingml/2006/main">
            <a:off x="7153275" y="133350"/>
            <a:ext cx="1905000" cy="54483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Lato"/>
              </a:rPr>
              <a:t>What is happening in this picture?</a:t>
            </a:r>
          </a:p>
          <a:p xmlns:a="http://schemas.openxmlformats.org/drawingml/2006/main">
            <a:pPr algn="l"/>
            <a:r>
              <a:rPr lang="en-US" sz="1350" b="0" i="0" u="none" spc="0" dirty="0" smtClean="0">
                <a:solidFill>
                  <a:srgbClr val="ffffff"/>
                </a:solidFill>
                <a:latin typeface="Lato"/>
              </a:rPr>
              <a:t/>
            </a:r>
          </a:p>
          <a:p xmlns:a="http://schemas.openxmlformats.org/drawingml/2006/main">
            <a:pPr algn="l"/>
            <a:r>
              <a:rPr lang="en-US" sz="1350" b="0" i="0" u="none" spc="0" dirty="0" smtClean="0">
                <a:solidFill>
                  <a:srgbClr val="ffffff"/>
                </a:solidFill>
                <a:latin typeface="Lato"/>
              </a:rPr>
              <a:t>What complementary could one make about the 1950s?</a:t>
            </a:r>
          </a:p>
          <a:p xmlns:a="http://schemas.openxmlformats.org/drawingml/2006/main">
            <a:pPr algn="l"/>
            <a:r>
              <a:rPr lang="en-US" sz="1350" b="0" i="0" u="none" spc="0" dirty="0" smtClean="0">
                <a:solidFill>
                  <a:srgbClr val="ffffff"/>
                </a:solidFill>
                <a:latin typeface="Lato"/>
              </a:rPr>
              <a:t/>
            </a:r>
          </a:p>
          <a:p xmlns:a="http://schemas.openxmlformats.org/drawingml/2006/main">
            <a:pPr algn="l"/>
            <a:r>
              <a:rPr lang="en-US" sz="1350" b="0" i="0" u="none" spc="0" dirty="0" smtClean="0">
                <a:solidFill>
                  <a:srgbClr val="ffffff"/>
                </a:solidFill>
                <a:latin typeface="Lato"/>
              </a:rPr>
              <a:t>Could this scene occur today? Why or Why not?</a:t>
            </a:r>
          </a:p>
          <a:p xmlns:a="http://schemas.openxmlformats.org/drawingml/2006/main">
            <a:pPr algn="l"/>
            <a:r>
              <a:rPr lang="en-US" sz="1350" b="0" i="0" u="none" spc="0" dirty="0" smtClean="0">
                <a:solidFill>
                  <a:srgbClr val="ffffff"/>
                </a:solidFill>
                <a:latin typeface="Lato"/>
              </a:rPr>
              <a:t/>
            </a:r>
          </a:p>
          <a:p xmlns:a="http://schemas.openxmlformats.org/drawingml/2006/main">
            <a:pPr algn="l"/>
            <a:r>
              <a:rPr lang="en-US" sz="1350" b="0" i="0" u="none" spc="0" dirty="0" smtClean="0">
                <a:solidFill>
                  <a:srgbClr val="ffffff"/>
                </a:solidFill>
                <a:latin typeface="Lato"/>
              </a:rPr>
              <a:t>Is dignity or honor being given in this picture?</a:t>
            </a:r>
          </a:p>
          <a:p xmlns:a="http://schemas.openxmlformats.org/drawingml/2006/main">
            <a:pPr algn="l"/>
            <a:r>
              <a:rPr lang="en-US" sz="1350" b="0" i="0" u="none" spc="0" dirty="0" smtClean="0">
                <a:solidFill>
                  <a:srgbClr val="ffffff"/>
                </a:solidFill>
                <a:latin typeface="Lato"/>
              </a:rPr>
              <a:t/>
            </a:r>
          </a:p>
          <a:p xmlns:a="http://schemas.openxmlformats.org/drawingml/2006/main">
            <a:pPr algn="l"/>
            <a:r>
              <a:rPr lang="en-US" sz="1350" b="0" i="0" u="none" spc="0" dirty="0" smtClean="0">
                <a:solidFill>
                  <a:srgbClr val="ffffff"/>
                </a:solidFill>
                <a:latin typeface="Lato"/>
              </a:rPr>
              <a:t>What might be effects of this environment on women?</a:t>
            </a:r>
          </a:p>
          <a:p xmlns:a="http://schemas.openxmlformats.org/drawingml/2006/main">
            <a:pPr algn="l"/>
            <a:r>
              <a:rPr lang="en-US" sz="1350" b="0" i="0" u="none" spc="0" dirty="0" smtClean="0">
                <a:solidFill>
                  <a:srgbClr val="ffffff"/>
                </a:solidFill>
                <a:latin typeface="Lato"/>
              </a:rPr>
              <a:t/>
            </a:r>
          </a:p>
          <a:p xmlns:a="http://schemas.openxmlformats.org/drawingml/2006/main">
            <a:pPr algn="l"/>
            <a:r>
              <a:rPr lang="en-US" sz="1350" b="0" i="0" u="none" spc="0" dirty="0" smtClean="0">
                <a:solidFill>
                  <a:srgbClr val="ffffff"/>
                </a:solidFill>
                <a:latin typeface="Lato"/>
              </a:rPr>
              <a:t>What might be effects of this environment on men?</a:t>
            </a:r>
          </a:p>
        </p:txBody>
      </p:sp>
    </p:spTree>
  </p:cSld>
</p:sld>
</file>

<file path=ppt/slides/slide2f.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34"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19</a:t>
            </a:r>
          </a:p>
        </p:txBody>
      </p:sp>
      <p:pic>
        <p:nvPicPr>
          <p:cNvPr id="635" name="8d53959f80c1d4a5b07a0256e22882f7.jpeg 2"/>
          <p:cNvPicPr>
            <a:picLocks xmlns:a="http://schemas.openxmlformats.org/drawingml/2006/main" noChangeAspect="1"/>
          </p:cNvPicPr>
          <p:nvPr/>
        </p:nvPicPr>
        <p:blipFill>
          <a:blip xmlns:r="http://schemas.openxmlformats.org/officeDocument/2006/relationships" xmlns:a="http://schemas.openxmlformats.org/drawingml/2006/main" r:embed="R9a4043a96dd24c03"/>
          <a:stretch xmlns:a="http://schemas.openxmlformats.org/drawingml/2006/main">
            <a:fillRect/>
          </a:stretch>
        </p:blipFill>
        <p:spPr>
          <a:xfrm xmlns:a="http://schemas.openxmlformats.org/drawingml/2006/main">
            <a:off x="-504825" y="-2152650"/>
            <a:ext cx="10153650" cy="7600950"/>
          </a:xfrm>
          <a:prstGeom xmlns:a="http://schemas.openxmlformats.org/drawingml/2006/main" prst="rect"/>
          <a:effectLst xmlns:a="http://schemas.openxmlformats.org/drawingml/2006/main"/>
        </p:spPr>
      </p:pic>
      <p:sp>
        <p:nvSpPr>
          <p:cNvPr id="636" name="Body"/>
          <p:cNvSpPr txBox="1"/>
          <p:nvPr/>
        </p:nvSpPr>
        <p:spPr>
          <a:xfrm xmlns:a="http://schemas.openxmlformats.org/drawingml/2006/main">
            <a:off x="4019550" y="552450"/>
            <a:ext cx="4581525" cy="2085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1" i="0" u="none" spc="0" dirty="0" smtClean="0">
                <a:solidFill>
                  <a:srgbClr val="ffffff"/>
                </a:solidFill>
                <a:latin typeface="Lato"/>
              </a:rPr>
              <a:t>Actions, policies, practices and procedures both by individuals and organizations that limit access of protected classes to goods, jobs, service and money.</a:t>
            </a:r>
          </a:p>
        </p:txBody>
      </p:sp>
      <p:sp>
        <p:nvSpPr>
          <p:cNvPr id="637" name="Title 1"/>
          <p:cNvSpPr txBox="1"/>
          <p:nvPr/>
        </p:nvSpPr>
        <p:spPr>
          <a:xfrm xmlns:a="http://schemas.openxmlformats.org/drawingml/2006/main">
            <a:off x="190500" y="3009900"/>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ffffff"/>
                </a:solidFill>
                <a:latin typeface="Lato Black"/>
              </a:rPr>
              <a:t>DISCRIMINATION</a:t>
            </a:r>
          </a:p>
        </p:txBody>
      </p:sp>
    </p:spTree>
  </p:cSld>
</p:sld>
</file>

<file path=ppt/slides/slide3.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265" name="Wood_Grey_04.png"/>
          <p:cNvPicPr>
            <a:picLocks xmlns:a="http://schemas.openxmlformats.org/drawingml/2006/main" noChangeAspect="1"/>
          </p:cNvPicPr>
          <p:nvPr/>
        </p:nvPicPr>
        <p:blipFill>
          <a:blip xmlns:r="http://schemas.openxmlformats.org/officeDocument/2006/relationships" xmlns:a="http://schemas.openxmlformats.org/drawingml/2006/main" r:embed="R77e9a792cdc04c56"/>
          <a:stretch xmlns:a="http://schemas.openxmlformats.org/drawingml/2006/main">
            <a:fillRect/>
          </a:stretch>
        </p:blipFill>
        <p:spPr>
          <a:xfrm xmlns:a="http://schemas.openxmlformats.org/drawingml/2006/main">
            <a:off x="-695325" y="-771525"/>
            <a:ext cx="11468100" cy="7058025"/>
          </a:xfrm>
          <a:prstGeom xmlns:a="http://schemas.openxmlformats.org/drawingml/2006/main" prst="rect"/>
          <a:effectLst xmlns:a="http://schemas.openxmlformats.org/drawingml/2006/main"/>
        </p:spPr>
      </p:pic>
      <p:sp>
        <p:nvSpPr>
          <p:cNvPr id="266" name="SlideNum"/>
          <p:cNvSpPr txBox="1"/>
          <p:nvPr/>
        </p:nvSpPr>
        <p:spPr>
          <a:xfrm xmlns:a="http://schemas.openxmlformats.org/drawingml/2006/main">
            <a:off x="5457825" y="5295900"/>
            <a:ext cx="1781175" cy="3048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r"/>
            <a:r>
              <a:rPr lang="en-US" sz="900" b="0" i="0" u="none" spc="0" dirty="0" smtClean="0">
                <a:solidFill>
                  <a:srgbClr val="3f3f3f"/>
                </a:solidFill>
                <a:latin typeface="Nina Compressed"/>
              </a:rPr>
              <a:t>2</a:t>
            </a:r>
          </a:p>
        </p:txBody>
      </p:sp>
      <p:sp>
        <p:nvSpPr>
          <p:cNvPr id="267" name="Title"/>
          <p:cNvSpPr txBox="1"/>
          <p:nvPr/>
        </p:nvSpPr>
        <p:spPr>
          <a:xfrm xmlns:a="http://schemas.openxmlformats.org/drawingml/2006/main">
            <a:off x="-1638300" y="342900"/>
            <a:ext cx="8229600" cy="9144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900" b="0" i="0" u="none" spc="0" dirty="0" smtClean="0">
                <a:solidFill>
                  <a:srgbClr val="ffffff"/>
                </a:solidFill>
                <a:latin typeface="Calibri"/>
              </a:rPr>
              <a:t/>
            </a:r>
          </a:p>
        </p:txBody>
      </p:sp>
      <p:pic>
        <p:nvPicPr>
          <p:cNvPr id="268" name=""/>
          <p:cNvPicPr>
            <a:picLocks xmlns:a="http://schemas.openxmlformats.org/drawingml/2006/main" noChangeAspect="1"/>
          </p:cNvPicPr>
          <p:nvPr/>
        </p:nvPicPr>
        <p:blipFill>
          <a:blip xmlns:r="http://schemas.openxmlformats.org/officeDocument/2006/relationships" xmlns:a="http://schemas.openxmlformats.org/drawingml/2006/main" r:embed="R40b5f5947bce4ac2"/>
          <a:stretch xmlns:a="http://schemas.openxmlformats.org/drawingml/2006/main">
            <a:fillRect/>
          </a:stretch>
        </p:blipFill>
        <p:spPr>
          <a:xfrm xmlns:a="http://schemas.openxmlformats.org/drawingml/2006/main">
            <a:off x="771525" y="1847850"/>
            <a:ext cx="2019300" cy="2019300"/>
          </a:xfrm>
          <a:prstGeom xmlns:a="http://schemas.openxmlformats.org/drawingml/2006/main" prst="rect"/>
          <a:effectLst xmlns:a="http://schemas.openxmlformats.org/drawingml/2006/main"/>
        </p:spPr>
      </p:pic>
      <p:sp>
        <p:nvSpPr>
          <p:cNvPr id="269" name="TextBox 4"/>
          <p:cNvSpPr txBox="1"/>
          <p:nvPr/>
        </p:nvSpPr>
        <p:spPr>
          <a:xfrm xmlns:a="http://schemas.openxmlformats.org/drawingml/2006/main">
            <a:off x="3467100" y="1933575"/>
            <a:ext cx="5353050" cy="2028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500" b="0" i="0" u="none" spc="0" dirty="0" smtClean="0">
                <a:solidFill>
                  <a:srgbClr val="ffffff"/>
                </a:solidFill>
                <a:latin typeface="Calibri"/>
              </a:rPr>
              <a:t>We hold no copyright for external media.</a:t>
            </a:r>
          </a:p>
          <a:p xmlns:a="http://schemas.openxmlformats.org/drawingml/2006/main">
            <a:pPr algn="l"/>
            <a:r>
              <a:rPr lang="en-US" sz="1500" b="0" i="0" u="none" spc="0" dirty="0" smtClean="0">
                <a:solidFill>
                  <a:srgbClr val="ffffff"/>
                </a:solidFill>
                <a:latin typeface="Calibri"/>
              </a:rPr>
              <a:t>This presentation is for educational purposes only.</a:t>
            </a:r>
          </a:p>
          <a:p xmlns:a="http://schemas.openxmlformats.org/drawingml/2006/main">
            <a:pPr algn="l"/>
            <a:r>
              <a:rPr lang="en-US" sz="1500" b="0" i="0" u="none" spc="0" dirty="0" smtClean="0">
                <a:solidFill>
                  <a:srgbClr val="ffffff"/>
                </a:solidFill>
                <a:latin typeface="Calibri"/>
              </a:rPr>
              <a:t>We hold the copyright to all materials created by </a:t>
            </a:r>
          </a:p>
          <a:p xmlns:a="http://schemas.openxmlformats.org/drawingml/2006/main">
            <a:pPr algn="l"/>
            <a:r>
              <a:rPr lang="en-US" sz="1500" b="0" i="0" u="none" spc="0" dirty="0" smtClean="0">
                <a:solidFill>
                  <a:srgbClr val="ffffff"/>
                </a:solidFill>
                <a:latin typeface="Calibri"/>
              </a:rPr>
              <a:t>am horizons training group all other rights are reserved</a:t>
            </a:r>
          </a:p>
          <a:p xmlns:a="http://schemas.openxmlformats.org/drawingml/2006/main">
            <a:pPr algn="l"/>
            <a:r>
              <a:rPr lang="en-US" sz="1500" b="0" i="0" u="none" spc="0" dirty="0" smtClean="0">
                <a:solidFill>
                  <a:srgbClr val="ffffff"/>
                </a:solidFill>
                <a:latin typeface="Calibri"/>
              </a:rPr>
              <a:t>to the originators of external media.</a:t>
            </a:r>
          </a:p>
          <a:p xmlns:a="http://schemas.openxmlformats.org/drawingml/2006/main">
            <a:pPr algn="l"/>
            <a:r>
              <a:rPr lang="en-US" sz="1500" b="0" i="0" u="none" spc="0" dirty="0" smtClean="0">
                <a:solidFill>
                  <a:srgbClr val="ffffff"/>
                </a:solidFill>
                <a:latin typeface="Calibri"/>
              </a:rPr>
              <a:t/>
            </a:r>
          </a:p>
          <a:p xmlns:a="http://schemas.openxmlformats.org/drawingml/2006/main">
            <a:pPr algn="l"/>
            <a:r>
              <a:rPr lang="en-US" sz="1500" b="0" i="0" u="none" spc="0" dirty="0" smtClean="0">
                <a:solidFill>
                  <a:srgbClr val="ffffff"/>
                </a:solidFill>
                <a:latin typeface="Calibri"/>
              </a:rPr>
              <a:t>Copyright 2012 am horizons training group</a:t>
            </a:r>
          </a:p>
        </p:txBody>
      </p:sp>
    </p:spTree>
  </p:cSld>
</p:sld>
</file>

<file path=ppt/slides/slide30.xml><?xml version="1.0" encoding="utf-8"?>
<p:sld xmlns:p="http://schemas.openxmlformats.org/presentationml/2006/main">
  <p:cSld>
    <p:bg>
      <p:bgPr>
        <a:solidFill xmlns:a="http://schemas.openxmlformats.org/drawingml/2006/main">
          <a:srgbClr val="FFAA00"/>
        </a:solidFill>
      </p:bgPr>
    </p:bg>
    <p:spTree>
      <p:nvGrpSpPr>
        <p:cNvPr id="1" name=""/>
        <p:cNvGrpSpPr/>
        <p:nvPr/>
      </p:nvGrpSpPr>
      <p:grpSpPr/>
      <p:sp>
        <p:nvSpPr>
          <p:cNvPr id="639" name="Silent+Beats.flv"/>
          <p:cNvSpPr txBox="0"/>
          <p:nvPr/>
        </p:nvSpPr>
        <p:spPr>
          <a:xfrm xmlns:a="http://schemas.openxmlformats.org/drawingml/2006/main">
            <a:off x="3838575" y="266700"/>
            <a:ext cx="5181600" cy="51816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640" name="TextBox 1"/>
          <p:cNvSpPr txBox="1"/>
          <p:nvPr/>
        </p:nvSpPr>
        <p:spPr>
          <a:xfrm xmlns:a="http://schemas.openxmlformats.org/drawingml/2006/main">
            <a:off x="114300" y="571500"/>
            <a:ext cx="4029075" cy="21907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6000" b="0" i="0" u="none" spc="0" dirty="0" smtClean="0">
                <a:solidFill>
                  <a:srgbClr val="ffffff"/>
                </a:solidFill>
                <a:latin typeface="Destroy"/>
              </a:rPr>
              <a:t>Silent BEATS</a:t>
            </a:r>
          </a:p>
        </p:txBody>
      </p:sp>
    </p:spTree>
  </p:cSld>
</p:sld>
</file>

<file path=ppt/slides/slide31.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42" name="Title 2"/>
          <p:cNvSpPr txBox="1"/>
          <p:nvPr/>
        </p:nvSpPr>
        <p:spPr>
          <a:xfrm xmlns:a="http://schemas.openxmlformats.org/drawingml/2006/main">
            <a:off x="2924175" y="3152775"/>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4650" b="0" i="0" u="none" spc="0" dirty="0" smtClean="0">
                <a:solidFill>
                  <a:srgbClr val="ffffff"/>
                </a:solidFill>
                <a:latin typeface="Lato Black"/>
              </a:rPr>
              <a:t>INTENT vs IMPACT</a:t>
            </a:r>
          </a:p>
        </p:txBody>
      </p:sp>
      <p:sp>
        <p:nvSpPr>
          <p:cNvPr id="643" name="Title 3"/>
          <p:cNvSpPr txBox="1"/>
          <p:nvPr/>
        </p:nvSpPr>
        <p:spPr>
          <a:xfrm xmlns:a="http://schemas.openxmlformats.org/drawingml/2006/main">
            <a:off x="2752725" y="619125"/>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4650" b="0" i="0" u="none" spc="0" dirty="0" smtClean="0">
                <a:solidFill>
                  <a:srgbClr val="ffffff"/>
                </a:solidFill>
                <a:latin typeface="Lato Black"/>
              </a:rPr>
              <a:t>IMPACT vs INTENT</a:t>
            </a:r>
          </a:p>
        </p:txBody>
      </p:sp>
      <p:sp>
        <p:nvSpPr>
          <p:cNvPr id="644" name="TextBox 1"/>
          <p:cNvSpPr txBox="1"/>
          <p:nvPr/>
        </p:nvSpPr>
        <p:spPr>
          <a:xfrm xmlns:a="http://schemas.openxmlformats.org/drawingml/2006/main">
            <a:off x="1323975" y="1304925"/>
            <a:ext cx="7258050" cy="10287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Human Resources, Internal Affairs &amp; EEOC Compliance:</a:t>
            </a:r>
          </a:p>
          <a:p xmlns:a="http://schemas.openxmlformats.org/drawingml/2006/main">
            <a:pPr algn="l"/>
            <a:r>
              <a:rPr lang="en-US" sz="2025" b="0" i="0" u="none" spc="0" dirty="0" smtClean="0">
                <a:solidFill>
                  <a:srgbClr val="ffffff"/>
                </a:solidFill>
                <a:latin typeface="Lato"/>
              </a:rPr>
              <a:t>Laws are able to fix or offer remedies, consequences to these conflicts or misunderstandings</a:t>
            </a:r>
          </a:p>
        </p:txBody>
      </p:sp>
      <p:sp>
        <p:nvSpPr>
          <p:cNvPr id="645" name="TextBox 2"/>
          <p:cNvSpPr txBox="1"/>
          <p:nvPr/>
        </p:nvSpPr>
        <p:spPr>
          <a:xfrm xmlns:a="http://schemas.openxmlformats.org/drawingml/2006/main">
            <a:off x="1314450" y="4095750"/>
            <a:ext cx="7258050" cy="13335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Personal Relationships, cultures, morale and workplace environments:</a:t>
            </a:r>
          </a:p>
          <a:p xmlns:a="http://schemas.openxmlformats.org/drawingml/2006/main">
            <a:pPr algn="l"/>
            <a:r>
              <a:rPr lang="en-US" sz="2025" b="0" i="0" u="none" spc="0" dirty="0" smtClean="0">
                <a:solidFill>
                  <a:srgbClr val="ffffff"/>
                </a:solidFill>
                <a:latin typeface="Lato"/>
              </a:rPr>
              <a:t>We take care of each other, add human element to procedures and policies.</a:t>
            </a:r>
          </a:p>
        </p:txBody>
      </p:sp>
    </p:spTree>
  </p:cSld>
</p:sld>
</file>

<file path=ppt/slides/slide32.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47"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54</a:t>
            </a:r>
          </a:p>
        </p:txBody>
      </p:sp>
      <p:pic>
        <p:nvPicPr>
          <p:cNvPr id="648" name="8d53959f80c1d4a5b07a0256e22882f7.jpeg 2"/>
          <p:cNvPicPr>
            <a:picLocks xmlns:a="http://schemas.openxmlformats.org/drawingml/2006/main" noChangeAspect="1"/>
          </p:cNvPicPr>
          <p:nvPr/>
        </p:nvPicPr>
        <p:blipFill>
          <a:blip xmlns:r="http://schemas.openxmlformats.org/officeDocument/2006/relationships" xmlns:a="http://schemas.openxmlformats.org/drawingml/2006/main" r:embed="Rabb13e3f1a964db8"/>
          <a:stretch xmlns:a="http://schemas.openxmlformats.org/drawingml/2006/main">
            <a:fillRect/>
          </a:stretch>
        </p:blipFill>
        <p:spPr>
          <a:xfrm xmlns:a="http://schemas.openxmlformats.org/drawingml/2006/main">
            <a:off x="-504825" y="-2152650"/>
            <a:ext cx="10153650" cy="7600950"/>
          </a:xfrm>
          <a:prstGeom xmlns:a="http://schemas.openxmlformats.org/drawingml/2006/main" prst="rect"/>
          <a:effectLst xmlns:a="http://schemas.openxmlformats.org/drawingml/2006/main"/>
        </p:spPr>
      </p:pic>
      <p:sp>
        <p:nvSpPr>
          <p:cNvPr id="649" name="Body"/>
          <p:cNvSpPr txBox="1"/>
          <p:nvPr/>
        </p:nvSpPr>
        <p:spPr>
          <a:xfrm xmlns:a="http://schemas.openxmlformats.org/drawingml/2006/main">
            <a:off x="6172200" y="1285875"/>
            <a:ext cx="2352675" cy="2085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300" b="1" i="0" u="none" spc="0" dirty="0" smtClean="0">
                <a:solidFill>
                  <a:srgbClr val="ffffff"/>
                </a:solidFill>
                <a:latin typeface="Lato"/>
              </a:rPr>
              <a:t>Emotion</a:t>
            </a:r>
          </a:p>
          <a:p xmlns:a="http://schemas.openxmlformats.org/drawingml/2006/main">
            <a:pPr algn="l"/>
            <a:r>
              <a:rPr lang="en-US" sz="3300" b="1" i="0" u="none" spc="0" dirty="0" smtClean="0">
                <a:solidFill>
                  <a:srgbClr val="ffffff"/>
                </a:solidFill>
                <a:latin typeface="Lato"/>
              </a:rPr>
              <a:t>Thoughts</a:t>
            </a:r>
          </a:p>
          <a:p xmlns:a="http://schemas.openxmlformats.org/drawingml/2006/main">
            <a:pPr algn="l"/>
            <a:r>
              <a:rPr lang="en-US" sz="3300" b="1" i="0" u="none" spc="0" dirty="0" smtClean="0">
                <a:solidFill>
                  <a:srgbClr val="ffffff"/>
                </a:solidFill>
                <a:latin typeface="Lato"/>
              </a:rPr>
              <a:t>Action</a:t>
            </a:r>
          </a:p>
        </p:txBody>
      </p:sp>
      <p:sp>
        <p:nvSpPr>
          <p:cNvPr id="650" name="Title"/>
          <p:cNvSpPr txBox="1"/>
          <p:nvPr/>
        </p:nvSpPr>
        <p:spPr>
          <a:xfrm xmlns:a="http://schemas.openxmlformats.org/drawingml/2006/main">
            <a:off x="600075" y="3162300"/>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ffffff"/>
                </a:solidFill>
                <a:latin typeface="Lato Black"/>
              </a:rPr>
              <a:t>BIGOTRY</a:t>
            </a:r>
          </a:p>
          <a:p xmlns:a="http://schemas.openxmlformats.org/drawingml/2006/main">
            <a:pPr algn="l"/>
            <a:r>
              <a:rPr lang="en-US" sz="6675" b="0" i="0" u="none" spc="0" dirty="0" smtClean="0">
                <a:solidFill>
                  <a:srgbClr val="ffffff"/>
                </a:solidFill>
                <a:latin typeface="Lato Black"/>
              </a:rPr>
              <a:t>PREJUDICE</a:t>
            </a:r>
          </a:p>
          <a:p xmlns:a="http://schemas.openxmlformats.org/drawingml/2006/main">
            <a:pPr algn="l"/>
            <a:r>
              <a:rPr lang="en-US" sz="6675" b="0" i="0" u="none" spc="0" dirty="0" smtClean="0">
                <a:solidFill>
                  <a:srgbClr val="ffffff"/>
                </a:solidFill>
                <a:latin typeface="Lato Black"/>
              </a:rPr>
              <a:t>DISCRIMINATION</a:t>
            </a:r>
          </a:p>
        </p:txBody>
      </p:sp>
      <p:sp>
        <p:nvSpPr>
          <p:cNvPr id="651" name="YouTube W_mcJb_43nE"/>
          <p:cNvSpPr txBox="0"/>
          <p:nvPr/>
        </p:nvSpPr>
        <p:spPr>
          <a:xfrm xmlns:a="http://schemas.openxmlformats.org/drawingml/2006/main">
            <a:off x="742950" y="685800"/>
            <a:ext cx="2038350" cy="11334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Tree>
  </p:cSld>
</p:sld>
</file>

<file path=ppt/slides/slide33.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53" name="Rectangle2 1"/>
          <p:cNvSpPr txBox="0"/>
          <p:nvPr/>
        </p:nvSpPr>
        <p:spPr>
          <a:xfrm xmlns:a="http://schemas.openxmlformats.org/drawingml/2006/main">
            <a:off x="3943350" y="219075"/>
            <a:ext cx="5419725" cy="3657600"/>
          </a:xfrm>
          <a:prstGeom xmlns:a="http://schemas.openxmlformats.org/drawingml/2006/main" prst="rect">
            <a:avLst/>
          </a:prstGeom>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654" name="Body"/>
          <p:cNvSpPr txBox="1"/>
          <p:nvPr/>
        </p:nvSpPr>
        <p:spPr>
          <a:xfrm xmlns:a="http://schemas.openxmlformats.org/drawingml/2006/main">
            <a:off x="752475" y="211455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Lato"/>
              </a:rPr>
              <a:t>What are we talking about?</a:t>
            </a:r>
          </a:p>
          <a:p xmlns:a="http://schemas.openxmlformats.org/drawingml/2006/main">
            <a:pPr algn="l"/>
            <a:r>
              <a:rPr lang="en-US" sz="1350" b="0" i="0" u="none" spc="0" dirty="0" smtClean="0">
                <a:solidFill>
                  <a:srgbClr val="ffffff"/>
                </a:solidFill>
                <a:latin typeface="Lato"/>
              </a:rPr>
              <a:t/>
            </a:r>
          </a:p>
          <a:p xmlns:a="http://schemas.openxmlformats.org/drawingml/2006/main">
            <a:pPr algn="l"/>
            <a:r>
              <a:rPr lang="en-US" sz="1350" b="0" i="0" u="none" spc="0" dirty="0" smtClean="0">
                <a:solidFill>
                  <a:srgbClr val="ffffff"/>
                </a:solidFill>
                <a:latin typeface="Lato"/>
              </a:rPr>
              <a:t/>
            </a:r>
          </a:p>
          <a:p xmlns:a="http://schemas.openxmlformats.org/drawingml/2006/main">
            <a:pPr algn="l"/>
            <a:r>
              <a:rPr lang="en-US" sz="1350" b="0" i="0" u="none" spc="0" dirty="0" smtClean="0">
                <a:solidFill>
                  <a:srgbClr val="ffffff"/>
                </a:solidFill>
                <a:latin typeface="Lato"/>
              </a:rPr>
              <a:t>What is in between the lines?</a:t>
            </a:r>
          </a:p>
          <a:p xmlns:a="http://schemas.openxmlformats.org/drawingml/2006/main">
            <a:pPr algn="l"/>
            <a:r>
              <a:rPr lang="en-US" sz="1350" b="0" i="0" u="none" spc="0" dirty="0" smtClean="0">
                <a:solidFill>
                  <a:srgbClr val="ffffff"/>
                </a:solidFill>
                <a:latin typeface="Lato"/>
              </a:rPr>
              <a:t/>
            </a:r>
          </a:p>
          <a:p xmlns:a="http://schemas.openxmlformats.org/drawingml/2006/main">
            <a:pPr algn="l"/>
            <a:r>
              <a:rPr lang="en-US" sz="1350" b="0" i="0" u="none" spc="0" dirty="0" smtClean="0">
                <a:solidFill>
                  <a:srgbClr val="ffffff"/>
                </a:solidFill>
                <a:latin typeface="Lato"/>
              </a:rPr>
              <a:t/>
            </a:r>
          </a:p>
          <a:p xmlns:a="http://schemas.openxmlformats.org/drawingml/2006/main">
            <a:pPr algn="l"/>
            <a:r>
              <a:rPr lang="en-US" sz="1350" b="0" i="0" u="none" spc="0" dirty="0" smtClean="0">
                <a:solidFill>
                  <a:srgbClr val="ffffff"/>
                </a:solidFill>
                <a:latin typeface="Lato"/>
              </a:rPr>
              <a:t>Behaviors are taught, learned and used.</a:t>
            </a:r>
          </a:p>
        </p:txBody>
      </p:sp>
      <p:sp>
        <p:nvSpPr>
          <p:cNvPr id="655" name="Title"/>
          <p:cNvSpPr txBox="1"/>
          <p:nvPr/>
        </p:nvSpPr>
        <p:spPr>
          <a:xfrm xmlns:a="http://schemas.openxmlformats.org/drawingml/2006/main">
            <a:off x="180975" y="3257550"/>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4650" b="0" i="0" u="none" spc="0" dirty="0" smtClean="0">
                <a:solidFill>
                  <a:srgbClr val="ffffff"/>
                </a:solidFill>
                <a:latin typeface="Lato Black"/>
              </a:rPr>
              <a:t>BIGOTRY</a:t>
            </a:r>
          </a:p>
          <a:p xmlns:a="http://schemas.openxmlformats.org/drawingml/2006/main">
            <a:pPr algn="l"/>
            <a:r>
              <a:rPr lang="en-US" sz="4650" b="0" i="0" u="none" spc="0" dirty="0" smtClean="0">
                <a:solidFill>
                  <a:srgbClr val="ffffff"/>
                </a:solidFill>
                <a:latin typeface="Lato Black"/>
              </a:rPr>
              <a:t>PREJUDICE</a:t>
            </a:r>
          </a:p>
          <a:p xmlns:a="http://schemas.openxmlformats.org/drawingml/2006/main">
            <a:pPr algn="l"/>
            <a:r>
              <a:rPr lang="en-US" sz="4650" b="0" i="0" u="none" spc="0" dirty="0" smtClean="0">
                <a:solidFill>
                  <a:srgbClr val="ffffff"/>
                </a:solidFill>
                <a:latin typeface="Lato Black"/>
              </a:rPr>
              <a:t>DISCRIMINATION</a:t>
            </a:r>
          </a:p>
        </p:txBody>
      </p:sp>
      <p:sp>
        <p:nvSpPr>
          <p:cNvPr id="656" name="TextBox 1"/>
          <p:cNvSpPr txBox="1"/>
          <p:nvPr/>
        </p:nvSpPr>
        <p:spPr>
          <a:xfrm xmlns:a="http://schemas.openxmlformats.org/drawingml/2006/main">
            <a:off x="7410450" y="4000500"/>
            <a:ext cx="2238375" cy="11239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emotion = E</a:t>
            </a:r>
          </a:p>
          <a:p xmlns:a="http://schemas.openxmlformats.org/drawingml/2006/main">
            <a:pPr algn="l"/>
            <a:r>
              <a:rPr lang="en-US" sz="2025" b="0" i="0" u="none" spc="0" dirty="0" smtClean="0">
                <a:solidFill>
                  <a:srgbClr val="ffffff"/>
                </a:solidFill>
                <a:latin typeface="Lato"/>
              </a:rPr>
              <a:t>thought = T</a:t>
            </a:r>
          </a:p>
          <a:p xmlns:a="http://schemas.openxmlformats.org/drawingml/2006/main">
            <a:pPr algn="l"/>
            <a:r>
              <a:rPr lang="en-US" sz="2025" b="0" i="0" u="none" spc="0" dirty="0" smtClean="0">
                <a:solidFill>
                  <a:srgbClr val="ffffff"/>
                </a:solidFill>
                <a:latin typeface="Lato"/>
              </a:rPr>
              <a:t>behavior = B</a:t>
            </a:r>
          </a:p>
        </p:txBody>
      </p:sp>
      <p:sp>
        <p:nvSpPr>
          <p:cNvPr id="657" name="YouTube I7_I1sK0aUk"/>
          <p:cNvSpPr txBox="0"/>
          <p:nvPr/>
        </p:nvSpPr>
        <p:spPr>
          <a:xfrm xmlns:a="http://schemas.openxmlformats.org/drawingml/2006/main">
            <a:off x="4191000" y="419100"/>
            <a:ext cx="5038725" cy="28194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658" name="YouTube iQfASpUYKSU"/>
          <p:cNvSpPr txBox="0"/>
          <p:nvPr/>
        </p:nvSpPr>
        <p:spPr>
          <a:xfrm xmlns:a="http://schemas.openxmlformats.org/drawingml/2006/main">
            <a:off x="-276225" y="257175"/>
            <a:ext cx="2295525" cy="12858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659" name="YouTube EjK9OAm6oN8"/>
          <p:cNvSpPr txBox="0"/>
          <p:nvPr/>
        </p:nvSpPr>
        <p:spPr>
          <a:xfrm xmlns:a="http://schemas.openxmlformats.org/drawingml/2006/main">
            <a:off x="2105025" y="257175"/>
            <a:ext cx="2171700" cy="12192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Tree>
  </p:cSld>
</p:sld>
</file>

<file path=ppt/slides/slide34.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661" name="Wood_Grey_04.png"/>
          <p:cNvPicPr>
            <a:picLocks xmlns:a="http://schemas.openxmlformats.org/drawingml/2006/main" noChangeAspect="1"/>
          </p:cNvPicPr>
          <p:nvPr/>
        </p:nvPicPr>
        <p:blipFill>
          <a:blip xmlns:r="http://schemas.openxmlformats.org/officeDocument/2006/relationships" xmlns:a="http://schemas.openxmlformats.org/drawingml/2006/main" r:embed="R536fd3fb0eb64c10"/>
          <a:stretch xmlns:a="http://schemas.openxmlformats.org/drawingml/2006/main">
            <a:fillRect/>
          </a:stretch>
        </p:blipFill>
        <p:spPr>
          <a:xfrm xmlns:a="http://schemas.openxmlformats.org/drawingml/2006/main">
            <a:off x="0" y="-276225"/>
            <a:ext cx="10239375" cy="6305550"/>
          </a:xfrm>
          <a:prstGeom xmlns:a="http://schemas.openxmlformats.org/drawingml/2006/main" prst="rect"/>
          <a:effectLst xmlns:a="http://schemas.openxmlformats.org/drawingml/2006/main"/>
        </p:spPr>
      </p:pic>
      <p:pic>
        <p:nvPicPr>
          <p:cNvPr id="662" name="photo+(5).JPG"/>
          <p:cNvPicPr>
            <a:picLocks xmlns:a="http://schemas.openxmlformats.org/drawingml/2006/main" noChangeAspect="1"/>
          </p:cNvPicPr>
          <p:nvPr/>
        </p:nvPicPr>
        <p:blipFill>
          <a:blip xmlns:r="http://schemas.openxmlformats.org/officeDocument/2006/relationships" xmlns:a="http://schemas.openxmlformats.org/drawingml/2006/main" r:embed="R63a9ac62b30b41d2"/>
          <a:stretch xmlns:a="http://schemas.openxmlformats.org/drawingml/2006/main">
            <a:fillRect/>
          </a:stretch>
        </p:blipFill>
        <p:spPr>
          <a:xfrm xmlns:a="http://schemas.openxmlformats.org/drawingml/2006/main">
            <a:off x="-400050" y="-9525"/>
            <a:ext cx="3324225" cy="5734050"/>
          </a:xfrm>
          <a:prstGeom xmlns:a="http://schemas.openxmlformats.org/drawingml/2006/main" prst="rect"/>
          <a:effectLst xmlns:a="http://schemas.openxmlformats.org/drawingml/2006/main"/>
        </p:spPr>
      </p:pic>
      <p:sp>
        <p:nvSpPr>
          <p:cNvPr id="663" name="Title 1"/>
          <p:cNvSpPr txBox="1"/>
          <p:nvPr/>
        </p:nvSpPr>
        <p:spPr>
          <a:xfrm xmlns:a="http://schemas.openxmlformats.org/drawingml/2006/main">
            <a:off x="3352800" y="904875"/>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4650" b="0" i="0" u="none" spc="0" dirty="0" smtClean="0">
                <a:solidFill>
                  <a:srgbClr val="ffffff"/>
                </a:solidFill>
                <a:latin typeface="Lato Black"/>
              </a:rPr>
              <a:t>BIGOTRY</a:t>
            </a:r>
          </a:p>
          <a:p xmlns:a="http://schemas.openxmlformats.org/drawingml/2006/main">
            <a:pPr algn="l"/>
            <a:r>
              <a:rPr lang="en-US" sz="4650" b="0" i="0" u="none" spc="0" dirty="0" smtClean="0">
                <a:solidFill>
                  <a:srgbClr val="ffffff"/>
                </a:solidFill>
                <a:latin typeface="Lato Black"/>
              </a:rPr>
              <a:t>PREJUDICE</a:t>
            </a:r>
          </a:p>
          <a:p xmlns:a="http://schemas.openxmlformats.org/drawingml/2006/main">
            <a:pPr algn="l"/>
            <a:r>
              <a:rPr lang="en-US" sz="4650" b="0" i="0" u="none" spc="0" dirty="0" smtClean="0">
                <a:solidFill>
                  <a:srgbClr val="ffffff"/>
                </a:solidFill>
                <a:latin typeface="Lato Black"/>
              </a:rPr>
              <a:t>DISCRIMINATION</a:t>
            </a:r>
          </a:p>
        </p:txBody>
      </p:sp>
      <p:sp>
        <p:nvSpPr>
          <p:cNvPr id="664" name="TextBox 2"/>
          <p:cNvSpPr txBox="1"/>
          <p:nvPr/>
        </p:nvSpPr>
        <p:spPr>
          <a:xfrm xmlns:a="http://schemas.openxmlformats.org/drawingml/2006/main">
            <a:off x="7248525" y="390525"/>
            <a:ext cx="2238375" cy="11239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emotion = E</a:t>
            </a:r>
          </a:p>
          <a:p xmlns:a="http://schemas.openxmlformats.org/drawingml/2006/main">
            <a:pPr algn="l"/>
            <a:r>
              <a:rPr lang="en-US" sz="2025" b="0" i="0" u="none" spc="0" dirty="0" smtClean="0">
                <a:solidFill>
                  <a:srgbClr val="ffffff"/>
                </a:solidFill>
                <a:latin typeface="Lato"/>
              </a:rPr>
              <a:t>thought = T</a:t>
            </a:r>
          </a:p>
          <a:p xmlns:a="http://schemas.openxmlformats.org/drawingml/2006/main">
            <a:pPr algn="l"/>
            <a:r>
              <a:rPr lang="en-US" sz="2025" b="0" i="0" u="none" spc="0" dirty="0" smtClean="0">
                <a:solidFill>
                  <a:srgbClr val="ffffff"/>
                </a:solidFill>
                <a:latin typeface="Lato"/>
              </a:rPr>
              <a:t>behavior = B</a:t>
            </a:r>
          </a:p>
        </p:txBody>
      </p:sp>
      <p:sp>
        <p:nvSpPr>
          <p:cNvPr id="665" name="Title 2"/>
          <p:cNvSpPr txBox="1"/>
          <p:nvPr/>
        </p:nvSpPr>
        <p:spPr>
          <a:xfrm xmlns:a="http://schemas.openxmlformats.org/drawingml/2006/main">
            <a:off x="3171825" y="3133725"/>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4650" b="0" i="0" u="none" spc="0" dirty="0" smtClean="0">
                <a:solidFill>
                  <a:srgbClr val="ffffff"/>
                </a:solidFill>
                <a:latin typeface="Lato Black"/>
              </a:rPr>
              <a:t>Microinequity</a:t>
            </a:r>
          </a:p>
          <a:p xmlns:a="http://schemas.openxmlformats.org/drawingml/2006/main">
            <a:pPr algn="l"/>
            <a:r>
              <a:rPr lang="en-US" sz="4650" b="0" i="0" u="none" spc="0" dirty="0" smtClean="0">
                <a:solidFill>
                  <a:srgbClr val="ffffff"/>
                </a:solidFill>
                <a:latin typeface="Lato Black"/>
              </a:rPr>
              <a:t>Discretionary Effort</a:t>
            </a:r>
          </a:p>
        </p:txBody>
      </p:sp>
      <p:sp>
        <p:nvSpPr>
          <p:cNvPr id="666" name="Rectangle2 1"/>
          <p:cNvSpPr txBox="0"/>
          <p:nvPr/>
        </p:nvSpPr>
        <p:spPr>
          <a:xfrm xmlns:a="http://schemas.openxmlformats.org/drawingml/2006/main">
            <a:off x="3219450" y="2486025"/>
            <a:ext cx="6191250" cy="85725"/>
          </a:xfrm>
          <a:prstGeom xmlns:a="http://schemas.openxmlformats.org/drawingml/2006/main" prst="rect">
            <a:avLst/>
          </a:prstGeom>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Tree>
  </p:cSld>
</p:sld>
</file>

<file path=ppt/slides/slide35.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668" name="Free range chicken"/>
          <p:cNvPicPr>
            <a:picLocks xmlns:a="http://schemas.openxmlformats.org/drawingml/2006/main" noChangeAspect="1"/>
          </p:cNvPicPr>
          <p:nvPr/>
        </p:nvPicPr>
        <p:blipFill>
          <a:blip xmlns:r="http://schemas.openxmlformats.org/officeDocument/2006/relationships" xmlns:a="http://schemas.openxmlformats.org/drawingml/2006/main" r:embed="R45aa61562bd8426e"/>
          <a:srcRect xmlns:a="http://schemas.openxmlformats.org/drawingml/2006/main" l="-4080" t="22004" r="-8397" b="25431"/>
          <a:stretch xmlns:a="http://schemas.openxmlformats.org/drawingml/2006/main">
            <a:fillRect/>
          </a:stretch>
        </p:blipFill>
        <p:spPr>
          <a:xfrm xmlns:a="http://schemas.openxmlformats.org/drawingml/2006/main">
            <a:off x="5657850" y="219075"/>
            <a:ext cx="6267450" cy="1952625"/>
          </a:xfrm>
          <a:prstGeom xmlns:a="http://schemas.openxmlformats.org/drawingml/2006/main" prst="rect"/>
          <a:effectLst xmlns:a="http://schemas.openxmlformats.org/drawingml/2006/main"/>
        </p:spPr>
      </p:pic>
      <p:sp>
        <p:nvSpPr>
          <p:cNvPr id="669" name="TextBox 2"/>
          <p:cNvSpPr txBox="1"/>
          <p:nvPr/>
        </p:nvSpPr>
        <p:spPr>
          <a:xfrm xmlns:a="http://schemas.openxmlformats.org/drawingml/2006/main">
            <a:off x="-1114425" y="371475"/>
            <a:ext cx="7953375" cy="21050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3300" b="0" i="0" u="none" spc="0" dirty="0" smtClean="0">
                <a:solidFill>
                  <a:srgbClr val="ffffff"/>
                </a:solidFill>
                <a:latin typeface="Capture It"/>
              </a:rPr>
              <a:t>Crabs in a bucket</a:t>
            </a:r>
          </a:p>
          <a:p xmlns:a="http://schemas.openxmlformats.org/drawingml/2006/main">
            <a:pPr algn="ctr"/>
            <a:r>
              <a:rPr lang="en-US" sz="3300" b="0" i="0" u="none" spc="0" dirty="0" smtClean="0">
                <a:solidFill>
                  <a:srgbClr val="ffffff"/>
                </a:solidFill>
                <a:latin typeface="Capture It"/>
              </a:rPr>
              <a:t>Hyper Critical</a:t>
            </a:r>
          </a:p>
          <a:p xmlns:a="http://schemas.openxmlformats.org/drawingml/2006/main">
            <a:pPr algn="ctr"/>
            <a:r>
              <a:rPr lang="en-US" sz="3300" b="0" i="0" u="none" spc="0" dirty="0" smtClean="0">
                <a:solidFill>
                  <a:srgbClr val="ffffff"/>
                </a:solidFill>
                <a:latin typeface="Capture It"/>
              </a:rPr>
              <a:t>Keen EYE</a:t>
            </a:r>
          </a:p>
          <a:p xmlns:a="http://schemas.openxmlformats.org/drawingml/2006/main">
            <a:pPr algn="ctr"/>
            <a:r>
              <a:rPr lang="en-US" sz="3300" b="0" i="0" u="none" spc="0" dirty="0" smtClean="0">
                <a:solidFill>
                  <a:srgbClr val="ffffff"/>
                </a:solidFill>
                <a:latin typeface="Capture It"/>
              </a:rPr>
              <a:t>Lack of Grace</a:t>
            </a:r>
          </a:p>
        </p:txBody>
      </p:sp>
      <p:pic>
        <p:nvPicPr>
          <p:cNvPr id="670" name="Chicken"/>
          <p:cNvPicPr>
            <a:picLocks xmlns:a="http://schemas.openxmlformats.org/drawingml/2006/main" noChangeAspect="1"/>
          </p:cNvPicPr>
          <p:nvPr/>
        </p:nvPicPr>
        <p:blipFill>
          <a:blip xmlns:r="http://schemas.openxmlformats.org/officeDocument/2006/relationships" xmlns:a="http://schemas.openxmlformats.org/drawingml/2006/main" r:embed="R395550f315ed4a05"/>
          <a:srcRect xmlns:a="http://schemas.openxmlformats.org/drawingml/2006/main" l="1113" t="74888" r="28734" b="-12198"/>
          <a:stretch xmlns:a="http://schemas.openxmlformats.org/drawingml/2006/main">
            <a:fillRect/>
          </a:stretch>
        </p:blipFill>
        <p:spPr>
          <a:xfrm xmlns:a="http://schemas.openxmlformats.org/drawingml/2006/main">
            <a:off x="-2781300" y="3505200"/>
            <a:ext cx="5619750" cy="1981200"/>
          </a:xfrm>
          <a:prstGeom xmlns:a="http://schemas.openxmlformats.org/drawingml/2006/main" prst="rect"/>
          <a:effectLst xmlns:a="http://schemas.openxmlformats.org/drawingml/2006/main"/>
        </p:spPr>
      </p:pic>
      <p:sp>
        <p:nvSpPr>
          <p:cNvPr id="671" name="TextBox 3"/>
          <p:cNvSpPr txBox="1"/>
          <p:nvPr/>
        </p:nvSpPr>
        <p:spPr>
          <a:xfrm xmlns:a="http://schemas.openxmlformats.org/drawingml/2006/main">
            <a:off x="3924300" y="3152775"/>
            <a:ext cx="795337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350" b="0" i="0" u="none" spc="0" dirty="0" smtClean="0">
                <a:solidFill>
                  <a:srgbClr val="ffffff"/>
                </a:solidFill>
                <a:latin typeface="Capture It"/>
              </a:rPr>
              <a:t>ANIMAL farm</a:t>
            </a:r>
          </a:p>
        </p:txBody>
      </p:sp>
      <p:sp>
        <p:nvSpPr>
          <p:cNvPr id="672" name="TextBox 4"/>
          <p:cNvSpPr txBox="1"/>
          <p:nvPr/>
        </p:nvSpPr>
        <p:spPr>
          <a:xfrm xmlns:a="http://schemas.openxmlformats.org/drawingml/2006/main">
            <a:off x="-1362075" y="2676525"/>
            <a:ext cx="11658600" cy="5238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650" b="0" i="0" u="none" spc="0" dirty="0" smtClean="0">
                <a:solidFill>
                  <a:srgbClr val="f8941d"/>
                </a:solidFill>
                <a:latin typeface="Capture It"/>
              </a:rPr>
              <a:t>Internalized Oppression</a:t>
            </a:r>
          </a:p>
        </p:txBody>
      </p:sp>
      <p:sp>
        <p:nvSpPr>
          <p:cNvPr id="673" name="YouTube mMHQkk0ebXk"/>
          <p:cNvSpPr txBox="0"/>
          <p:nvPr/>
        </p:nvSpPr>
        <p:spPr>
          <a:xfrm xmlns:a="http://schemas.openxmlformats.org/drawingml/2006/main">
            <a:off x="3990975" y="3543300"/>
            <a:ext cx="3314700" cy="18573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Tree>
  </p:cSld>
</p:sld>
</file>

<file path=ppt/slides/slide36.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75"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30</a:t>
            </a:r>
          </a:p>
        </p:txBody>
      </p:sp>
      <p:pic>
        <p:nvPicPr>
          <p:cNvPr id="676" name="titleslide.jpg"/>
          <p:cNvPicPr>
            <a:picLocks xmlns:a="http://schemas.openxmlformats.org/drawingml/2006/main" noChangeAspect="1"/>
          </p:cNvPicPr>
          <p:nvPr/>
        </p:nvPicPr>
        <p:blipFill>
          <a:blip xmlns:r="http://schemas.openxmlformats.org/officeDocument/2006/relationships" xmlns:a="http://schemas.openxmlformats.org/drawingml/2006/main" r:embed="R1b1070a8c467411a"/>
          <a:stretch xmlns:a="http://schemas.openxmlformats.org/drawingml/2006/main">
            <a:fillRect/>
          </a:stretch>
        </p:blipFill>
        <p:spPr>
          <a:xfrm xmlns:a="http://schemas.openxmlformats.org/drawingml/2006/main">
            <a:off x="714375" y="-19050"/>
            <a:ext cx="7705725" cy="5762625"/>
          </a:xfrm>
          <a:prstGeom xmlns:a="http://schemas.openxmlformats.org/drawingml/2006/main" prst="rect"/>
          <a:effectLst xmlns:a="http://schemas.openxmlformats.org/drawingml/2006/main"/>
        </p:spPr>
      </p:pic>
      <p:sp>
        <p:nvSpPr>
          <p:cNvPr id="677" name="Rectangle2 1"/>
          <p:cNvSpPr txBox="0"/>
          <p:nvPr/>
        </p:nvSpPr>
        <p:spPr>
          <a:xfrm xmlns:a="http://schemas.openxmlformats.org/drawingml/2006/main">
            <a:off x="762000" y="2352675"/>
            <a:ext cx="7629525" cy="1219200"/>
          </a:xfrm>
          <a:prstGeom xmlns:a="http://schemas.openxmlformats.org/drawingml/2006/main" prst="rect">
            <a:avLst/>
          </a:prstGeom>
          <a:solidFill xmlns:a="http://schemas.openxmlformats.org/drawingml/2006/main">
            <a:srgbClr val="FFFFFF"/>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678" name="bluetape.png 2"/>
          <p:cNvPicPr>
            <a:picLocks xmlns:a="http://schemas.openxmlformats.org/drawingml/2006/main" noChangeAspect="1"/>
          </p:cNvPicPr>
          <p:nvPr/>
        </p:nvPicPr>
        <p:blipFill>
          <a:blip xmlns:r="http://schemas.openxmlformats.org/officeDocument/2006/relationships" xmlns:a="http://schemas.openxmlformats.org/drawingml/2006/main" r:embed="R9f1be886830945c7"/>
          <a:stretch xmlns:a="http://schemas.openxmlformats.org/drawingml/2006/main">
            <a:fillRect/>
          </a:stretch>
        </p:blipFill>
        <p:spPr>
          <a:xfrm xmlns:a="http://schemas.openxmlformats.org/drawingml/2006/main">
            <a:off x="3019425" y="4429125"/>
            <a:ext cx="3095625" cy="1009650"/>
          </a:xfrm>
          <a:prstGeom xmlns:a="http://schemas.openxmlformats.org/drawingml/2006/main" prst="rect"/>
          <a:effectLst xmlns:a="http://schemas.openxmlformats.org/drawingml/2006/main"/>
        </p:spPr>
      </p:pic>
      <p:sp>
        <p:nvSpPr>
          <p:cNvPr id="679" name="TextBox 2"/>
          <p:cNvSpPr txBox="1"/>
          <p:nvPr/>
        </p:nvSpPr>
        <p:spPr>
          <a:xfrm xmlns:a="http://schemas.openxmlformats.org/drawingml/2006/main">
            <a:off x="3219450" y="4810125"/>
            <a:ext cx="4619625" cy="2667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325" b="0" i="0" u="none" spc="0" dirty="0" smtClean="0">
                <a:solidFill>
                  <a:srgbClr val="ffffff"/>
                </a:solidFill>
                <a:latin typeface="Permanent Marker"/>
              </a:rPr>
              <a:t>-</a:t>
            </a:r>
            <a:r>
              <a:rPr lang="en-US" sz="1650" b="0" i="0" u="none" spc="0" dirty="0" smtClean="0">
                <a:solidFill>
                  <a:srgbClr val="ffffff"/>
                </a:solidFill>
                <a:latin typeface="Permanent Marker"/>
              </a:rPr>
              <a:t>DIVERSITY 101</a:t>
            </a:r>
            <a:r>
              <a:rPr lang="en-US" sz="2325" b="0" i="0" u="none" spc="0" dirty="0" smtClean="0">
                <a:solidFill>
                  <a:srgbClr val="ffffff"/>
                </a:solidFill>
                <a:latin typeface="Permanent Marker"/>
              </a:rPr>
              <a:t>-</a:t>
            </a:r>
          </a:p>
        </p:txBody>
      </p:sp>
      <p:sp>
        <p:nvSpPr>
          <p:cNvPr id="680" name="TextBox 1"/>
          <p:cNvSpPr txBox="1"/>
          <p:nvPr/>
        </p:nvSpPr>
        <p:spPr>
          <a:xfrm xmlns:a="http://schemas.openxmlformats.org/drawingml/2006/main">
            <a:off x="361950" y="1438275"/>
            <a:ext cx="8524875" cy="26384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575" b="1" i="0" u="none" spc="0" dirty="0" smtClean="0">
                <a:solidFill>
                  <a:srgbClr val="a3c8e6"/>
                </a:solidFill>
                <a:latin typeface="Gotham"/>
              </a:rPr>
              <a:t>WHAT WOULD YOU</a:t>
            </a:r>
            <a:r>
              <a:rPr lang="en-US" sz="6525" b="1" i="0" u="none" spc="0" dirty="0" smtClean="0">
                <a:solidFill>
                  <a:srgbClr val="a3c8e6"/>
                </a:solidFill>
                <a:latin typeface="Gotham"/>
              </a:rPr>
              <a:t> </a:t>
            </a:r>
            <a:r>
              <a:rPr lang="en-US" sz="10350" b="1" i="0" u="none" spc="0" dirty="0" smtClean="0">
                <a:solidFill>
                  <a:srgbClr val="ffffff"/>
                </a:solidFill>
                <a:latin typeface="Gotham"/>
              </a:rPr>
              <a:t>THINK/DO</a:t>
            </a:r>
          </a:p>
          <a:p xmlns:a="http://schemas.openxmlformats.org/drawingml/2006/main">
            <a:pPr algn="ctr"/>
            <a:r>
              <a:rPr lang="en-US" sz="3300" b="1" i="0" u="none" spc="0" dirty="0" smtClean="0">
                <a:solidFill>
                  <a:srgbClr val="a3c8e6"/>
                </a:solidFill>
                <a:latin typeface="Gotham"/>
              </a:rPr>
              <a:t>IN THE FACE OF INJUSTICE?</a:t>
            </a:r>
          </a:p>
        </p:txBody>
      </p:sp>
    </p:spTree>
  </p:cSld>
</p:sld>
</file>

<file path=ppt/slides/slide37.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82" name="Title"/>
          <p:cNvSpPr txBox="1"/>
          <p:nvPr/>
        </p:nvSpPr>
        <p:spPr>
          <a:xfrm xmlns:a="http://schemas.openxmlformats.org/drawingml/2006/main">
            <a:off x="257175" y="676275"/>
            <a:ext cx="8639175" cy="12763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900" b="0" i="0" u="none" spc="0" dirty="0" smtClean="0">
                <a:solidFill>
                  <a:srgbClr val="808080"/>
                </a:solidFill>
                <a:latin typeface="Nina Compressed"/>
              </a:rPr>
              <a:t/>
            </a:r>
          </a:p>
        </p:txBody>
      </p:sp>
      <p:pic>
        <p:nvPicPr>
          <p:cNvPr id="683" name=""/>
          <p:cNvPicPr>
            <a:picLocks xmlns:a="http://schemas.openxmlformats.org/drawingml/2006/main" noChangeAspect="1"/>
          </p:cNvPicPr>
          <p:nvPr/>
        </p:nvPicPr>
        <p:blipFill>
          <a:blip xmlns:r="http://schemas.openxmlformats.org/officeDocument/2006/relationships" xmlns:a="http://schemas.openxmlformats.org/drawingml/2006/main" r:embed="R0605aea276c545e2"/>
          <a:srcRect xmlns:a="http://schemas.openxmlformats.org/drawingml/2006/main" b="26"/>
          <a:stretch xmlns:a="http://schemas.openxmlformats.org/drawingml/2006/main">
            <a:fillRect/>
          </a:stretch>
        </p:blipFill>
        <p:spPr>
          <a:xfrm xmlns:a="http://schemas.openxmlformats.org/drawingml/2006/main">
            <a:off x="819150" y="438150"/>
            <a:ext cx="7505700" cy="4733925"/>
          </a:xfrm>
          <a:prstGeom xmlns:a="http://schemas.openxmlformats.org/drawingml/2006/main" prst="rect"/>
          <a:effectLst xmlns:a="http://schemas.openxmlformats.org/drawingml/2006/main"/>
        </p:spPr>
      </p:pic>
    </p:spTree>
  </p:cSld>
</p:sld>
</file>

<file path=ppt/slides/slide38.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85" name="Title"/>
          <p:cNvSpPr txBox="1"/>
          <p:nvPr/>
        </p:nvSpPr>
        <p:spPr>
          <a:xfrm xmlns:a="http://schemas.openxmlformats.org/drawingml/2006/main">
            <a:off x="352425" y="3048000"/>
            <a:ext cx="8448675" cy="12192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200" b="0" i="0" u="none" spc="0" dirty="0" smtClean="0">
                <a:solidFill>
                  <a:srgbClr val="000000"/>
                </a:solidFill>
                <a:latin typeface="Arial"/>
              </a:rPr>
              <a:t> </a:t>
            </a:r>
          </a:p>
        </p:txBody>
      </p:sp>
      <p:sp>
        <p:nvSpPr>
          <p:cNvPr id="686" name="Subtitle"/>
          <p:cNvSpPr txBox="1"/>
          <p:nvPr/>
        </p:nvSpPr>
        <p:spPr>
          <a:xfrm xmlns:a="http://schemas.openxmlformats.org/drawingml/2006/main">
            <a:off x="1266825" y="4572000"/>
            <a:ext cx="6619875" cy="914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75" b="0" i="0" u="none" spc="0" dirty="0" smtClean="0">
                <a:solidFill>
                  <a:srgbClr val="000000"/>
                </a:solidFill>
                <a:latin typeface="Arial"/>
              </a:rPr>
              <a:t> </a:t>
            </a:r>
          </a:p>
        </p:txBody>
      </p:sp>
      <p:pic>
        <p:nvPicPr>
          <p:cNvPr id="687" name=""/>
          <p:cNvPicPr>
            <a:picLocks xmlns:a="http://schemas.openxmlformats.org/drawingml/2006/main" noChangeAspect="1"/>
          </p:cNvPicPr>
          <p:nvPr/>
        </p:nvPicPr>
        <p:blipFill>
          <a:blip xmlns:r="http://schemas.openxmlformats.org/officeDocument/2006/relationships" xmlns:a="http://schemas.openxmlformats.org/drawingml/2006/main" r:embed="R1c241f7485e1446f"/>
          <a:srcRect xmlns:a="http://schemas.openxmlformats.org/drawingml/2006/main"/>
          <a:stretch xmlns:a="http://schemas.openxmlformats.org/drawingml/2006/main">
            <a:fillRect/>
          </a:stretch>
        </p:blipFill>
        <p:spPr>
          <a:xfrm xmlns:a="http://schemas.openxmlformats.org/drawingml/2006/main">
            <a:off x="0" y="-381000"/>
            <a:ext cx="9144000" cy="6096000"/>
          </a:xfrm>
          <a:prstGeom xmlns:a="http://schemas.openxmlformats.org/drawingml/2006/main" prst="rect"/>
          <a:effectLst xmlns:a="http://schemas.openxmlformats.org/drawingml/2006/main"/>
        </p:spPr>
      </p:pic>
    </p:spTree>
  </p:cSld>
</p:sld>
</file>

<file path=ppt/slides/slide39.xml><?xml version="1.0" encoding="utf-8"?>
<p:sld xmlns:p="http://schemas.openxmlformats.org/presentationml/2006/main">
  <p:cSld>
    <p:bg>
      <p:bgPr>
        <a:solidFill xmlns:a="http://schemas.openxmlformats.org/drawingml/2006/main">
          <a:srgbClr val="383838"/>
        </a:solidFill>
      </p:bgPr>
    </p:bg>
    <p:spTree>
      <p:nvGrpSpPr>
        <p:cNvPr id="1" name=""/>
        <p:cNvGrpSpPr/>
        <p:nvPr/>
      </p:nvGrpSpPr>
      <p:grpSpPr/>
      <p:sp>
        <p:nvSpPr>
          <p:cNvPr id="689" name="Title"/>
          <p:cNvSpPr txBox="1"/>
          <p:nvPr/>
        </p:nvSpPr>
        <p:spPr>
          <a:xfrm xmlns:a="http://schemas.openxmlformats.org/drawingml/2006/main">
            <a:off x="257175" y="676275"/>
            <a:ext cx="8639175" cy="12763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900" b="0" i="0" u="none" spc="0" dirty="0" smtClean="0">
                <a:solidFill>
                  <a:srgbClr val="808080"/>
                </a:solidFill>
                <a:latin typeface="Nina Compressed"/>
              </a:rPr>
              <a:t/>
            </a:r>
          </a:p>
        </p:txBody>
      </p:sp>
      <p:sp>
        <p:nvSpPr>
          <p:cNvPr id="690" name="what would you do"/>
          <p:cNvSpPr txBox="0"/>
          <p:nvPr/>
        </p:nvSpPr>
        <p:spPr>
          <a:xfrm xmlns:a="http://schemas.openxmlformats.org/drawingml/2006/main">
            <a:off x="1800225" y="695325"/>
            <a:ext cx="5953125" cy="43148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Tree>
  </p:cSld>
</p:sld>
</file>

<file path=ppt/slides/slide3a.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92" name="Title"/>
          <p:cNvSpPr txBox="1"/>
          <p:nvPr/>
        </p:nvSpPr>
        <p:spPr>
          <a:xfrm xmlns:a="http://schemas.openxmlformats.org/drawingml/2006/main">
            <a:off x="352425" y="3048000"/>
            <a:ext cx="8448675" cy="12192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200" b="0" i="0" u="none" spc="0" dirty="0" smtClean="0">
                <a:solidFill>
                  <a:srgbClr val="000000"/>
                </a:solidFill>
                <a:latin typeface="Arial"/>
              </a:rPr>
              <a:t> </a:t>
            </a:r>
          </a:p>
        </p:txBody>
      </p:sp>
      <p:sp>
        <p:nvSpPr>
          <p:cNvPr id="693" name="Subtitle"/>
          <p:cNvSpPr txBox="1"/>
          <p:nvPr/>
        </p:nvSpPr>
        <p:spPr>
          <a:xfrm xmlns:a="http://schemas.openxmlformats.org/drawingml/2006/main">
            <a:off x="1266825" y="4572000"/>
            <a:ext cx="6619875" cy="914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75" b="0" i="0" u="none" spc="0" dirty="0" smtClean="0">
                <a:solidFill>
                  <a:srgbClr val="000000"/>
                </a:solidFill>
                <a:latin typeface="Arial"/>
              </a:rPr>
              <a:t> </a:t>
            </a:r>
          </a:p>
        </p:txBody>
      </p:sp>
      <p:pic>
        <p:nvPicPr>
          <p:cNvPr id="694" name=""/>
          <p:cNvPicPr>
            <a:picLocks xmlns:a="http://schemas.openxmlformats.org/drawingml/2006/main" noChangeAspect="1"/>
          </p:cNvPicPr>
          <p:nvPr/>
        </p:nvPicPr>
        <p:blipFill>
          <a:blip xmlns:r="http://schemas.openxmlformats.org/officeDocument/2006/relationships" xmlns:a="http://schemas.openxmlformats.org/drawingml/2006/main" r:embed="R5b00a8af5f3f4e4b"/>
          <a:srcRect xmlns:a="http://schemas.openxmlformats.org/drawingml/2006/main"/>
          <a:stretch xmlns:a="http://schemas.openxmlformats.org/drawingml/2006/main">
            <a:fillRect/>
          </a:stretch>
        </p:blipFill>
        <p:spPr>
          <a:xfrm xmlns:a="http://schemas.openxmlformats.org/drawingml/2006/main">
            <a:off x="0" y="-190500"/>
            <a:ext cx="9144000" cy="6096000"/>
          </a:xfrm>
          <a:prstGeom xmlns:a="http://schemas.openxmlformats.org/drawingml/2006/main" prst="rect"/>
          <a:effectLst xmlns:a="http://schemas.openxmlformats.org/drawingml/2006/main"/>
        </p:spPr>
      </p:pic>
    </p:spTree>
  </p:cSld>
</p:sld>
</file>

<file path=ppt/slides/slide3b.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696" name="Title"/>
          <p:cNvSpPr txBox="1"/>
          <p:nvPr/>
        </p:nvSpPr>
        <p:spPr>
          <a:xfrm xmlns:a="http://schemas.openxmlformats.org/drawingml/2006/main">
            <a:off x="1447800" y="2524125"/>
            <a:ext cx="8448675" cy="12192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200" b="0" i="0" u="none" spc="0" dirty="0" smtClean="0">
                <a:solidFill>
                  <a:srgbClr val="ffffff"/>
                </a:solidFill>
                <a:latin typeface="Arial"/>
              </a:rPr>
              <a:t>GOOD PEOPLE</a:t>
            </a:r>
          </a:p>
          <a:p xmlns:a="http://schemas.openxmlformats.org/drawingml/2006/main">
            <a:pPr algn="ctr"/>
            <a:r>
              <a:rPr lang="en-US" sz="4200" b="0" i="0" u="none" spc="0" dirty="0" smtClean="0">
                <a:solidFill>
                  <a:srgbClr val="ffffff"/>
                </a:solidFill>
                <a:latin typeface="Arial"/>
              </a:rPr>
              <a:t>RUB OFF</a:t>
            </a:r>
          </a:p>
          <a:p xmlns:a="http://schemas.openxmlformats.org/drawingml/2006/main">
            <a:pPr algn="ctr"/>
            <a:r>
              <a:rPr lang="en-US" sz="4200" b="0" i="0" u="none" spc="0" dirty="0" smtClean="0">
                <a:solidFill>
                  <a:srgbClr val="ffffff"/>
                </a:solidFill>
                <a:latin typeface="Arial"/>
              </a:rPr>
              <a:t>KEEP TALKING</a:t>
            </a:r>
          </a:p>
          <a:p xmlns:a="http://schemas.openxmlformats.org/drawingml/2006/main">
            <a:pPr algn="ctr"/>
            <a:r>
              <a:rPr lang="en-US" sz="4200" b="0" i="0" u="none" spc="0" dirty="0" smtClean="0">
                <a:solidFill>
                  <a:srgbClr val="ffffff"/>
                </a:solidFill>
                <a:latin typeface="Arial"/>
              </a:rPr>
              <a:t>COMPASSION</a:t>
            </a:r>
          </a:p>
          <a:p xmlns:a="http://schemas.openxmlformats.org/drawingml/2006/main">
            <a:pPr algn="ctr"/>
            <a:r>
              <a:rPr lang="en-US" sz="4200" b="0" i="0" u="none" spc="0" dirty="0" smtClean="0">
                <a:solidFill>
                  <a:srgbClr val="000000"/>
                </a:solidFill>
                <a:latin typeface="Arial"/>
              </a:rPr>
              <a:t>RUB </a:t>
            </a:r>
          </a:p>
        </p:txBody>
      </p:sp>
      <p:sp>
        <p:nvSpPr>
          <p:cNvPr id="697" name="Subtitle"/>
          <p:cNvSpPr txBox="1"/>
          <p:nvPr/>
        </p:nvSpPr>
        <p:spPr>
          <a:xfrm xmlns:a="http://schemas.openxmlformats.org/drawingml/2006/main">
            <a:off x="1266825" y="4572000"/>
            <a:ext cx="6619875" cy="914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75" b="0" i="0" u="none" spc="0" dirty="0" smtClean="0">
                <a:solidFill>
                  <a:srgbClr val="000000"/>
                </a:solidFill>
                <a:latin typeface="Arial"/>
              </a:rPr>
              <a:t> </a:t>
            </a:r>
          </a:p>
        </p:txBody>
      </p:sp>
      <p:pic>
        <p:nvPicPr>
          <p:cNvPr id="698" name=""/>
          <p:cNvPicPr>
            <a:picLocks xmlns:a="http://schemas.openxmlformats.org/drawingml/2006/main" noChangeAspect="1"/>
          </p:cNvPicPr>
          <p:nvPr/>
        </p:nvPicPr>
        <p:blipFill>
          <a:blip xmlns:r="http://schemas.openxmlformats.org/officeDocument/2006/relationships" xmlns:a="http://schemas.openxmlformats.org/drawingml/2006/main" r:embed="R47406a42ca354473"/>
          <a:srcRect xmlns:a="http://schemas.openxmlformats.org/drawingml/2006/main"/>
          <a:stretch xmlns:a="http://schemas.openxmlformats.org/drawingml/2006/main">
            <a:fillRect/>
          </a:stretch>
        </p:blipFill>
        <p:spPr>
          <a:xfrm xmlns:a="http://schemas.openxmlformats.org/drawingml/2006/main">
            <a:off x="1133475" y="133350"/>
            <a:ext cx="3181350" cy="2286000"/>
          </a:xfrm>
          <a:prstGeom xmlns:a="http://schemas.openxmlformats.org/drawingml/2006/main" prst="rect"/>
          <a:effectLst xmlns:a="http://schemas.openxmlformats.org/drawingml/2006/main"/>
        </p:spPr>
      </p:pic>
    </p:spTree>
  </p:cSld>
</p:sld>
</file>

<file path=ppt/slides/slide3c.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700" name="Title"/>
          <p:cNvSpPr txBox="1"/>
          <p:nvPr/>
        </p:nvSpPr>
        <p:spPr>
          <a:xfrm xmlns:a="http://schemas.openxmlformats.org/drawingml/2006/main">
            <a:off x="352425" y="3048000"/>
            <a:ext cx="8448675" cy="12192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200" b="0" i="0" u="none" spc="0" dirty="0" smtClean="0">
                <a:solidFill>
                  <a:srgbClr val="000000"/>
                </a:solidFill>
                <a:latin typeface="Arial"/>
              </a:rPr>
              <a:t> </a:t>
            </a:r>
          </a:p>
        </p:txBody>
      </p:sp>
      <p:sp>
        <p:nvSpPr>
          <p:cNvPr id="701" name="Subtitle"/>
          <p:cNvSpPr txBox="1"/>
          <p:nvPr/>
        </p:nvSpPr>
        <p:spPr>
          <a:xfrm xmlns:a="http://schemas.openxmlformats.org/drawingml/2006/main">
            <a:off x="1266825" y="4572000"/>
            <a:ext cx="6619875" cy="914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75" b="0" i="0" u="none" spc="0" dirty="0" smtClean="0">
                <a:solidFill>
                  <a:srgbClr val="000000"/>
                </a:solidFill>
                <a:latin typeface="Arial"/>
              </a:rPr>
              <a:t> </a:t>
            </a:r>
          </a:p>
        </p:txBody>
      </p:sp>
      <p:pic>
        <p:nvPicPr>
          <p:cNvPr id="702" name=""/>
          <p:cNvPicPr>
            <a:picLocks xmlns:a="http://schemas.openxmlformats.org/drawingml/2006/main" noChangeAspect="1"/>
          </p:cNvPicPr>
          <p:nvPr/>
        </p:nvPicPr>
        <p:blipFill>
          <a:blip xmlns:r="http://schemas.openxmlformats.org/officeDocument/2006/relationships" xmlns:a="http://schemas.openxmlformats.org/drawingml/2006/main" r:embed="R886d5107a09540ab"/>
          <a:srcRect xmlns:a="http://schemas.openxmlformats.org/drawingml/2006/main"/>
          <a:stretch xmlns:a="http://schemas.openxmlformats.org/drawingml/2006/main">
            <a:fillRect/>
          </a:stretch>
        </p:blipFill>
        <p:spPr>
          <a:xfrm xmlns:a="http://schemas.openxmlformats.org/drawingml/2006/main">
            <a:off x="0" y="-381000"/>
            <a:ext cx="9144000" cy="6096000"/>
          </a:xfrm>
          <a:prstGeom xmlns:a="http://schemas.openxmlformats.org/drawingml/2006/main" prst="rect"/>
          <a:effectLst xmlns:a="http://schemas.openxmlformats.org/drawingml/2006/main"/>
        </p:spPr>
      </p:pic>
    </p:spTree>
  </p:cSld>
</p:sld>
</file>

<file path=ppt/slides/slide3d.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704" name="Subtitle"/>
          <p:cNvSpPr txBox="1"/>
          <p:nvPr/>
        </p:nvSpPr>
        <p:spPr>
          <a:xfrm xmlns:a="http://schemas.openxmlformats.org/drawingml/2006/main">
            <a:off x="1266825" y="4572000"/>
            <a:ext cx="6619875" cy="914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75" b="0" i="0" u="none" spc="0" dirty="0" smtClean="0">
                <a:solidFill>
                  <a:srgbClr val="000000"/>
                </a:solidFill>
                <a:latin typeface="Arial"/>
              </a:rPr>
              <a:t> </a:t>
            </a:r>
          </a:p>
        </p:txBody>
      </p:sp>
      <p:pic>
        <p:nvPicPr>
          <p:cNvPr id="705" name=""/>
          <p:cNvPicPr>
            <a:picLocks xmlns:a="http://schemas.openxmlformats.org/drawingml/2006/main" noChangeAspect="1"/>
          </p:cNvPicPr>
          <p:nvPr/>
        </p:nvPicPr>
        <p:blipFill>
          <a:blip xmlns:r="http://schemas.openxmlformats.org/officeDocument/2006/relationships" xmlns:a="http://schemas.openxmlformats.org/drawingml/2006/main" r:embed="R507bf0fda065401f"/>
          <a:srcRect xmlns:a="http://schemas.openxmlformats.org/drawingml/2006/main"/>
          <a:stretch xmlns:a="http://schemas.openxmlformats.org/drawingml/2006/main">
            <a:fillRect/>
          </a:stretch>
        </p:blipFill>
        <p:spPr>
          <a:xfrm xmlns:a="http://schemas.openxmlformats.org/drawingml/2006/main">
            <a:off x="923925" y="104775"/>
            <a:ext cx="2962275" cy="2133600"/>
          </a:xfrm>
          <a:prstGeom xmlns:a="http://schemas.openxmlformats.org/drawingml/2006/main" prst="rect"/>
          <a:effectLst xmlns:a="http://schemas.openxmlformats.org/drawingml/2006/main"/>
        </p:spPr>
      </p:pic>
      <p:sp>
        <p:nvSpPr>
          <p:cNvPr id="706" name="Title"/>
          <p:cNvSpPr txBox="1"/>
          <p:nvPr/>
        </p:nvSpPr>
        <p:spPr>
          <a:xfrm xmlns:a="http://schemas.openxmlformats.org/drawingml/2006/main">
            <a:off x="352425" y="3048000"/>
            <a:ext cx="8448675" cy="12192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200" b="0" i="0" u="none" spc="0" dirty="0" smtClean="0">
                <a:solidFill>
                  <a:srgbClr val="ffffff"/>
                </a:solidFill>
                <a:latin typeface="Arial"/>
              </a:rPr>
              <a:t>THOUGHTFUL</a:t>
            </a:r>
          </a:p>
          <a:p xmlns:a="http://schemas.openxmlformats.org/drawingml/2006/main">
            <a:pPr algn="ctr"/>
            <a:r>
              <a:rPr lang="en-US" sz="4200" b="0" i="0" u="none" spc="0" dirty="0" smtClean="0">
                <a:solidFill>
                  <a:srgbClr val="ffffff"/>
                </a:solidFill>
                <a:latin typeface="Arial"/>
              </a:rPr>
              <a:t>PRACTICE</a:t>
            </a:r>
          </a:p>
          <a:p xmlns:a="http://schemas.openxmlformats.org/drawingml/2006/main">
            <a:pPr algn="ctr"/>
            <a:r>
              <a:rPr lang="en-US" sz="4200" b="0" i="0" u="none" spc="0" dirty="0" smtClean="0">
                <a:solidFill>
                  <a:srgbClr val="ffffff"/>
                </a:solidFill>
                <a:latin typeface="Arial"/>
              </a:rPr>
              <a:t>RESOURCE</a:t>
            </a:r>
            <a:r>
              <a:rPr lang="en-US" sz="4200" b="0" i="0" u="none" spc="0" dirty="0" smtClean="0">
                <a:solidFill>
                  <a:srgbClr val="000000"/>
                </a:solidFill>
                <a:latin typeface="Arial"/>
              </a:rPr>
              <a:t> </a:t>
            </a:r>
          </a:p>
        </p:txBody>
      </p:sp>
    </p:spTree>
  </p:cSld>
</p:sld>
</file>

<file path=ppt/slides/slide3e.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708" name="Title"/>
          <p:cNvSpPr txBox="1"/>
          <p:nvPr/>
        </p:nvSpPr>
        <p:spPr>
          <a:xfrm xmlns:a="http://schemas.openxmlformats.org/drawingml/2006/main">
            <a:off x="352425" y="3048000"/>
            <a:ext cx="8448675" cy="12192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200" b="0" i="0" u="none" spc="0" dirty="0" smtClean="0">
                <a:solidFill>
                  <a:srgbClr val="000000"/>
                </a:solidFill>
                <a:latin typeface="Arial"/>
              </a:rPr>
              <a:t> </a:t>
            </a:r>
          </a:p>
        </p:txBody>
      </p:sp>
      <p:sp>
        <p:nvSpPr>
          <p:cNvPr id="709" name="Subtitle"/>
          <p:cNvSpPr txBox="1"/>
          <p:nvPr/>
        </p:nvSpPr>
        <p:spPr>
          <a:xfrm xmlns:a="http://schemas.openxmlformats.org/drawingml/2006/main">
            <a:off x="1266825" y="4572000"/>
            <a:ext cx="6619875" cy="914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75" b="0" i="0" u="none" spc="0" dirty="0" smtClean="0">
                <a:solidFill>
                  <a:srgbClr val="000000"/>
                </a:solidFill>
                <a:latin typeface="Arial"/>
              </a:rPr>
              <a:t> </a:t>
            </a:r>
          </a:p>
        </p:txBody>
      </p:sp>
      <p:pic>
        <p:nvPicPr>
          <p:cNvPr id="710" name=""/>
          <p:cNvPicPr>
            <a:picLocks xmlns:a="http://schemas.openxmlformats.org/drawingml/2006/main" noChangeAspect="1"/>
          </p:cNvPicPr>
          <p:nvPr/>
        </p:nvPicPr>
        <p:blipFill>
          <a:blip xmlns:r="http://schemas.openxmlformats.org/officeDocument/2006/relationships" xmlns:a="http://schemas.openxmlformats.org/drawingml/2006/main" r:embed="R54cd1ce1433f40bf"/>
          <a:srcRect xmlns:a="http://schemas.openxmlformats.org/drawingml/2006/main"/>
          <a:stretch xmlns:a="http://schemas.openxmlformats.org/drawingml/2006/main">
            <a:fillRect/>
          </a:stretch>
        </p:blipFill>
        <p:spPr>
          <a:xfrm xmlns:a="http://schemas.openxmlformats.org/drawingml/2006/main">
            <a:off x="0" y="0"/>
            <a:ext cx="9144000" cy="6096000"/>
          </a:xfrm>
          <a:prstGeom xmlns:a="http://schemas.openxmlformats.org/drawingml/2006/main" prst="rect"/>
          <a:effectLst xmlns:a="http://schemas.openxmlformats.org/drawingml/2006/main"/>
        </p:spPr>
      </p:pic>
    </p:spTree>
  </p:cSld>
</p:sld>
</file>

<file path=ppt/slides/slide3f.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712" name="Picture 4"/>
          <p:cNvPicPr>
            <a:picLocks xmlns:a="http://schemas.openxmlformats.org/drawingml/2006/main" noChangeAspect="1"/>
          </p:cNvPicPr>
          <p:nvPr/>
        </p:nvPicPr>
        <p:blipFill>
          <a:blip xmlns:r="http://schemas.openxmlformats.org/officeDocument/2006/relationships" xmlns:a="http://schemas.openxmlformats.org/drawingml/2006/main" r:embed="R9a7b18aef330458a"/>
          <a:stretch xmlns:a="http://schemas.openxmlformats.org/drawingml/2006/main">
            <a:fillRect/>
          </a:stretch>
        </p:blipFill>
        <p:spPr>
          <a:xfrm xmlns:a="http://schemas.openxmlformats.org/drawingml/2006/main">
            <a:off x="-447675" y="342900"/>
            <a:ext cx="10039350" cy="5210175"/>
          </a:xfrm>
          <a:prstGeom xmlns:a="http://schemas.openxmlformats.org/drawingml/2006/main" prst="rect"/>
          <a:effectLst xmlns:a="http://schemas.openxmlformats.org/drawingml/2006/main"/>
        </p:spPr>
      </p:pic>
      <p:sp>
        <p:nvSpPr>
          <p:cNvPr id="713"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3</a:t>
            </a:r>
          </a:p>
        </p:txBody>
      </p:sp>
      <p:sp>
        <p:nvSpPr>
          <p:cNvPr id="714" name="Title"/>
          <p:cNvSpPr txBox="1"/>
          <p:nvPr/>
        </p:nvSpPr>
        <p:spPr>
          <a:xfrm xmlns:a="http://schemas.openxmlformats.org/drawingml/2006/main">
            <a:off x="1143000" y="3657600"/>
            <a:ext cx="6334125" cy="914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3150" b="0" i="0" u="none" spc="0" dirty="0" smtClean="0">
                <a:solidFill>
                  <a:srgbClr val="000000"/>
                </a:solidFill>
                <a:latin typeface="Arial"/>
              </a:rPr>
              <a:t> </a:t>
            </a:r>
          </a:p>
        </p:txBody>
      </p:sp>
      <p:sp>
        <p:nvSpPr>
          <p:cNvPr id="715" name="Subtitle"/>
          <p:cNvSpPr txBox="1"/>
          <p:nvPr/>
        </p:nvSpPr>
        <p:spPr>
          <a:xfrm xmlns:a="http://schemas.openxmlformats.org/drawingml/2006/main">
            <a:off x="2095500" y="3429000"/>
            <a:ext cx="4962525" cy="685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325" b="0" i="0" u="none" spc="0" dirty="0" smtClean="0">
                <a:solidFill>
                  <a:srgbClr val="000000"/>
                </a:solidFill>
                <a:latin typeface="Arial"/>
              </a:rPr>
              <a:t> </a:t>
            </a:r>
          </a:p>
        </p:txBody>
      </p:sp>
      <p:sp>
        <p:nvSpPr>
          <p:cNvPr id="716" name="Martin+Luther+King,+Jr.+Sings+in+Memphis.m4v"/>
          <p:cNvSpPr txBox="0"/>
          <p:nvPr/>
        </p:nvSpPr>
        <p:spPr>
          <a:xfrm xmlns:a="http://schemas.openxmlformats.org/drawingml/2006/main">
            <a:off x="4667250" y="1247775"/>
            <a:ext cx="4371975" cy="32194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717" name="Title 2"/>
          <p:cNvSpPr txBox="1"/>
          <p:nvPr/>
        </p:nvSpPr>
        <p:spPr>
          <a:xfrm xmlns:a="http://schemas.openxmlformats.org/drawingml/2006/main">
            <a:off x="5248275" y="2581275"/>
            <a:ext cx="5810250" cy="666750"/>
          </a:xfrm>
          <a:prstGeom xmlns:a="http://schemas.openxmlformats.org/drawingml/2006/main" prst="rect">
            <a:avLst/>
          </a:prstGeom>
          <a:ln xmlns:a="http://schemas.openxmlformats.org/drawingml/2006/main" w="9525">
            <a:solidFill>
              <a:srgbClr val="000000"/>
            </a:solidFill>
          </a:ln>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Destroy"/>
              </a:rPr>
              <a:t>Sing KING, </a:t>
            </a:r>
            <a:r>
              <a:rPr lang="en-US" sz="6675" b="0" i="0" u="none" spc="0" dirty="0" smtClean="0">
                <a:solidFill>
                  <a:srgbClr val="ffffff"/>
                </a:solidFill>
                <a:latin typeface="Destroy"/>
              </a:rPr>
              <a:t>SING!</a:t>
            </a:r>
          </a:p>
        </p:txBody>
      </p:sp>
    </p:spTree>
  </p:cSld>
</p:sld>
</file>

<file path=ppt/slides/slide4.xml><?xml version="1.0" encoding="utf-8"?>
<p:sld xmlns:p="http://schemas.openxmlformats.org/presentationml/2006/main">
  <p:cSld>
    <p:bg>
      <p:bgPr>
        <a:gradFill xmlns:a="http://schemas.openxmlformats.org/drawingml/2006/main">
          <a:gsLst>
            <a:gs pos="0">
              <a:srgbClr val="000000"/>
            </a:gs>
            <a:gs pos="96000">
              <a:srgbClr val="36434D"/>
            </a:gs>
          </a:gsLst>
          <a:lin ang="16200000" scaled="1"/>
        </a:gradFill>
      </p:bgPr>
    </p:bg>
    <p:spTree>
      <p:nvGrpSpPr>
        <p:cNvPr id="1" name=""/>
        <p:cNvGrpSpPr/>
        <p:nvPr/>
      </p:nvGrpSpPr>
      <p:grpSpPr/>
      <p:sp>
        <p:nvSpPr>
          <p:cNvPr id="271" name="Rectangle 8"/>
          <p:cNvSpPr txBox="0"/>
          <p:nvPr/>
        </p:nvSpPr>
        <p:spPr>
          <a:xfrm xmlns:a="http://schemas.openxmlformats.org/drawingml/2006/main">
            <a:off x="4191000" y="5524500"/>
            <a:ext cx="752475" cy="18097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450" b="1" i="0" u="none" spc="0" dirty="0" smtClean="0">
                <a:solidFill>
                  <a:srgbClr val="7f9cc3"/>
                </a:solidFill>
                <a:latin typeface="Arial"/>
              </a:rPr>
              <a:t>©</a:t>
            </a:r>
            <a:r>
              <a:rPr lang="en-US" sz="450" b="0" i="0" u="none" spc="0" dirty="0" smtClean="0">
                <a:solidFill>
                  <a:srgbClr val="7f9cc3"/>
                </a:solidFill>
                <a:latin typeface="Arial"/>
              </a:rPr>
              <a:t>SHRM 2010 </a:t>
            </a:r>
          </a:p>
        </p:txBody>
      </p:sp>
      <p:pic>
        <p:nvPicPr>
          <p:cNvPr id="272" name=""/>
          <p:cNvPicPr>
            <a:picLocks xmlns:a="http://schemas.openxmlformats.org/drawingml/2006/main" noChangeAspect="1"/>
          </p:cNvPicPr>
          <p:nvPr/>
        </p:nvPicPr>
        <p:blipFill>
          <a:blip xmlns:r="http://schemas.openxmlformats.org/officeDocument/2006/relationships" xmlns:a="http://schemas.openxmlformats.org/drawingml/2006/main" r:embed="R07b6f4b626614fdd"/>
          <a:srcRect xmlns:a="http://schemas.openxmlformats.org/drawingml/2006/main" r="6" b="72"/>
          <a:stretch xmlns:a="http://schemas.openxmlformats.org/drawingml/2006/main">
            <a:fillRect/>
          </a:stretch>
        </p:blipFill>
        <p:spPr>
          <a:xfrm xmlns:a="http://schemas.openxmlformats.org/drawingml/2006/main">
            <a:off x="-981075" y="0"/>
            <a:ext cx="9391650" cy="5715000"/>
          </a:xfrm>
          <a:prstGeom xmlns:a="http://schemas.openxmlformats.org/drawingml/2006/main" prst="rect"/>
          <a:effectLst xmlns:a="http://schemas.openxmlformats.org/drawingml/2006/main"/>
        </p:spPr>
      </p:pic>
      <p:pic>
        <p:nvPicPr>
          <p:cNvPr id="273" name=""/>
          <p:cNvPicPr>
            <a:picLocks xmlns:a="http://schemas.openxmlformats.org/drawingml/2006/main" noChangeAspect="1"/>
          </p:cNvPicPr>
          <p:nvPr/>
        </p:nvPicPr>
        <p:blipFill>
          <a:blip xmlns:r="http://schemas.openxmlformats.org/officeDocument/2006/relationships" xmlns:a="http://schemas.openxmlformats.org/drawingml/2006/main" r:embed="R1ac579cfd73246d4"/>
          <a:stretch xmlns:a="http://schemas.openxmlformats.org/drawingml/2006/main">
            <a:fillRect/>
          </a:stretch>
        </p:blipFill>
        <p:spPr>
          <a:xfrm xmlns:a="http://schemas.openxmlformats.org/drawingml/2006/main">
            <a:off x="4495800" y="3295650"/>
            <a:ext cx="3905250" cy="2590800"/>
          </a:xfrm>
          <a:prstGeom xmlns:a="http://schemas.openxmlformats.org/drawingml/2006/main" prst="rect"/>
          <a:effectLst xmlns:a="http://schemas.openxmlformats.org/drawingml/2006/main"/>
        </p:spPr>
      </p:pic>
      <p:pic>
        <p:nvPicPr>
          <p:cNvPr id="274" name=""/>
          <p:cNvPicPr>
            <a:picLocks xmlns:a="http://schemas.openxmlformats.org/drawingml/2006/main" noChangeAspect="1"/>
          </p:cNvPicPr>
          <p:nvPr/>
        </p:nvPicPr>
        <p:blipFill>
          <a:blip xmlns:r="http://schemas.openxmlformats.org/officeDocument/2006/relationships" xmlns:a="http://schemas.openxmlformats.org/drawingml/2006/main" r:embed="R07ad735a859341e6"/>
          <a:stretch xmlns:a="http://schemas.openxmlformats.org/drawingml/2006/main">
            <a:fillRect/>
          </a:stretch>
        </p:blipFill>
        <p:spPr>
          <a:xfrm xmlns:a="http://schemas.openxmlformats.org/drawingml/2006/main">
            <a:off x="3390900" y="228600"/>
            <a:ext cx="5048250" cy="3409950"/>
          </a:xfrm>
          <a:prstGeom xmlns:a="http://schemas.openxmlformats.org/drawingml/2006/main" prst="rect"/>
          <a:effectLst xmlns:a="http://schemas.openxmlformats.org/drawingml/2006/main"/>
        </p:spPr>
      </p:pic>
      <p:pic>
        <p:nvPicPr>
          <p:cNvPr id="275" name=""/>
          <p:cNvPicPr>
            <a:picLocks xmlns:a="http://schemas.openxmlformats.org/drawingml/2006/main" noChangeAspect="1"/>
          </p:cNvPicPr>
          <p:nvPr/>
        </p:nvPicPr>
        <p:blipFill>
          <a:blip xmlns:r="http://schemas.openxmlformats.org/officeDocument/2006/relationships" xmlns:a="http://schemas.openxmlformats.org/drawingml/2006/main" r:embed="Rd6b00fd658844e4b"/>
          <a:stretch xmlns:a="http://schemas.openxmlformats.org/drawingml/2006/main">
            <a:fillRect/>
          </a:stretch>
        </p:blipFill>
        <p:spPr>
          <a:xfrm xmlns:a="http://schemas.openxmlformats.org/drawingml/2006/main">
            <a:off x="3124200" y="3467100"/>
            <a:ext cx="1752600" cy="1162050"/>
          </a:xfrm>
          <a:prstGeom xmlns:a="http://schemas.openxmlformats.org/drawingml/2006/main" prst="rect"/>
          <a:effectLst xmlns:a="http://schemas.openxmlformats.org/drawingml/2006/main"/>
        </p:spPr>
      </p:pic>
    </p:spTree>
  </p:cSld>
</p:sld>
</file>

<file path=ppt/slides/slide40.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719" name="Picture 4"/>
          <p:cNvPicPr>
            <a:picLocks xmlns:a="http://schemas.openxmlformats.org/drawingml/2006/main" noChangeAspect="1"/>
          </p:cNvPicPr>
          <p:nvPr/>
        </p:nvPicPr>
        <p:blipFill>
          <a:blip xmlns:r="http://schemas.openxmlformats.org/officeDocument/2006/relationships" xmlns:a="http://schemas.openxmlformats.org/drawingml/2006/main" r:embed="R9041acb3af1f4c10"/>
          <a:stretch xmlns:a="http://schemas.openxmlformats.org/drawingml/2006/main">
            <a:fillRect/>
          </a:stretch>
        </p:blipFill>
        <p:spPr>
          <a:xfrm xmlns:a="http://schemas.openxmlformats.org/drawingml/2006/main">
            <a:off x="-409575" y="266700"/>
            <a:ext cx="9963150" cy="5172075"/>
          </a:xfrm>
          <a:prstGeom xmlns:a="http://schemas.openxmlformats.org/drawingml/2006/main" prst="rect"/>
          <a:effectLst xmlns:a="http://schemas.openxmlformats.org/drawingml/2006/main"/>
        </p:spPr>
      </p:pic>
      <p:sp>
        <p:nvSpPr>
          <p:cNvPr id="720" name="TextBox 4"/>
          <p:cNvSpPr txBox="1"/>
          <p:nvPr/>
        </p:nvSpPr>
        <p:spPr>
          <a:xfrm xmlns:a="http://schemas.openxmlformats.org/drawingml/2006/main">
            <a:off x="4781550" y="390525"/>
            <a:ext cx="3762375" cy="203835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675" b="0" i="0" u="none" spc="0" dirty="0" smtClean="0">
                <a:solidFill>
                  <a:srgbClr val="000000"/>
                </a:solidFill>
                <a:latin typeface="Lato"/>
              </a:rPr>
              <a:t>Mountaintop Speech excerpt</a:t>
            </a:r>
          </a:p>
          <a:p xmlns:a="http://schemas.openxmlformats.org/drawingml/2006/main">
            <a:pPr algn="l"/>
            <a:r>
              <a:rPr lang="en-US" sz="675" b="0" i="0" u="none" spc="0" dirty="0" smtClean="0">
                <a:solidFill>
                  <a:srgbClr val="000000"/>
                </a:solidFill>
                <a:latin typeface="Lato"/>
              </a:rPr>
              <a:t>Well, I don't know what will happen now. We've got some difficult days ahead. But it doesn't matter with me now. Because I've been to the mountaintop. And I don't mind. Like anybody, I would like to live a long life. Longevity has its place. But I'm not concerned about that now. I just want to do God's will. And He's allowed me to go up to the mountain. And I've looked over. And I've seen the promised land. I may not get there with you. But I want you to know tonight, that we, as a people, will get to the promised land. And I'm happy, tonight. I'm not worried about anything. I'm not fearing any man. Mine eyes have seen the glory of the coming of the Lord.</a:t>
            </a:r>
          </a:p>
          <a:p xmlns:a="http://schemas.openxmlformats.org/drawingml/2006/main">
            <a:pPr algn="l"/>
            <a:r>
              <a:rPr lang="en-US" sz="675" b="0" i="0" u="none" spc="0" dirty="0" smtClean="0">
                <a:solidFill>
                  <a:srgbClr val="000000"/>
                </a:solidFill>
                <a:latin typeface="Lato"/>
              </a:rPr>
              <a:t>Dr. Martin Luther King, Jr. delivered this speech in support of the striking sanitation workers at Mason Temple in Memphis, TN on April 3, 1968 — the day before he was assassinated.</a:t>
            </a:r>
          </a:p>
          <a:p xmlns:a="http://schemas.openxmlformats.org/drawingml/2006/main">
            <a:pPr algn="l"/>
            <a:r>
              <a:rPr lang="en-US" sz="675" b="0" i="0" u="none" spc="0" dirty="0" smtClean="0">
                <a:solidFill>
                  <a:srgbClr val="000000"/>
                </a:solidFill>
                <a:latin typeface="Lato"/>
              </a:rPr>
              <a:t>Why does this story not stop here?</a:t>
            </a:r>
          </a:p>
          <a:p xmlns:a="http://schemas.openxmlformats.org/drawingml/2006/main">
            <a:pPr algn="l"/>
            <a:r>
              <a:rPr lang="en-US" sz="675" b="0" i="0" u="none" spc="0" dirty="0" smtClean="0">
                <a:solidFill>
                  <a:srgbClr val="000000"/>
                </a:solidFill>
                <a:latin typeface="Lato"/>
              </a:rPr>
              <a:t>What was the Rev. Dr. King's commission or expectation?</a:t>
            </a:r>
          </a:p>
          <a:p xmlns:a="http://schemas.openxmlformats.org/drawingml/2006/main">
            <a:pPr algn="l"/>
            <a:r>
              <a:rPr lang="en-US" sz="675" b="0" i="0" u="none" spc="0" dirty="0" smtClean="0">
                <a:solidFill>
                  <a:srgbClr val="000000"/>
                </a:solidFill>
                <a:latin typeface="Lato"/>
              </a:rPr>
              <a:t/>
            </a:r>
          </a:p>
        </p:txBody>
      </p:sp>
    </p:spTree>
  </p:cSld>
</p:sld>
</file>

<file path=ppt/slides/slide41.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722" name="attitudemules.gif"/>
          <p:cNvPicPr>
            <a:picLocks xmlns:a="http://schemas.openxmlformats.org/drawingml/2006/main" noChangeAspect="1"/>
          </p:cNvPicPr>
          <p:nvPr/>
        </p:nvPicPr>
        <p:blipFill>
          <a:blip xmlns:r="http://schemas.openxmlformats.org/officeDocument/2006/relationships" xmlns:a="http://schemas.openxmlformats.org/drawingml/2006/main" r:embed="R12e6c92f064c4f11"/>
          <a:stretch xmlns:a="http://schemas.openxmlformats.org/drawingml/2006/main">
            <a:fillRect/>
          </a:stretch>
        </p:blipFill>
        <p:spPr>
          <a:xfrm xmlns:a="http://schemas.openxmlformats.org/drawingml/2006/main">
            <a:off x="2790825" y="7515225"/>
            <a:ext cx="3190875" cy="2124075"/>
          </a:xfrm>
          <a:prstGeom xmlns:a="http://schemas.openxmlformats.org/drawingml/2006/main" prst="rect"/>
          <a:effectLst xmlns:a="http://schemas.openxmlformats.org/drawingml/2006/main"/>
        </p:spPr>
      </p:pic>
      <p:sp>
        <p:nvSpPr>
          <p:cNvPr id="723" name="TextBox 1"/>
          <p:cNvSpPr txBox="1"/>
          <p:nvPr/>
        </p:nvSpPr>
        <p:spPr>
          <a:xfrm xmlns:a="http://schemas.openxmlformats.org/drawingml/2006/main">
            <a:off x="3895725" y="4581525"/>
            <a:ext cx="5114925" cy="6667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1" i="0" u="none" spc="0" dirty="0" smtClean="0">
                <a:solidFill>
                  <a:srgbClr val="ffffff"/>
                </a:solidFill>
                <a:latin typeface="Lato"/>
              </a:rPr>
              <a:t>What is of Value or Importance to you?</a:t>
            </a:r>
          </a:p>
          <a:p xmlns:a="http://schemas.openxmlformats.org/drawingml/2006/main">
            <a:pPr algn="l"/>
            <a:r>
              <a:rPr lang="en-US" sz="1650" b="0" i="0" u="none" spc="0" dirty="0" smtClean="0">
                <a:solidFill>
                  <a:srgbClr val="ffffff"/>
                </a:solidFill>
                <a:latin typeface="Lato"/>
              </a:rPr>
              <a:t/>
            </a:r>
          </a:p>
        </p:txBody>
      </p:sp>
      <p:sp>
        <p:nvSpPr>
          <p:cNvPr id="724" name="Group 2"/>
          <p:cNvSpPr txBox="0"/>
          <p:nvPr/>
        </p:nvSpPr>
        <p:spPr>
          <a:xfrm xmlns:a="http://schemas.openxmlformats.org/drawingml/2006/main">
            <a:off x="504825" y="438150"/>
            <a:ext cx="5915025" cy="53435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Tree>
  </p:cSld>
</p:sld>
</file>

<file path=ppt/slides/slide42.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726" name="TextBox 2"/>
          <p:cNvSpPr txBox="1"/>
          <p:nvPr/>
        </p:nvSpPr>
        <p:spPr>
          <a:xfrm xmlns:a="http://schemas.openxmlformats.org/drawingml/2006/main">
            <a:off x="1790700" y="581025"/>
            <a:ext cx="5743575" cy="5143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300" b="1" i="0" u="none" spc="0" dirty="0" smtClean="0">
                <a:solidFill>
                  <a:srgbClr val="ffffff"/>
                </a:solidFill>
                <a:latin typeface="Lato"/>
              </a:rPr>
              <a:t>NOT IMPORTANT TO US</a:t>
            </a:r>
          </a:p>
        </p:txBody>
      </p:sp>
      <p:sp>
        <p:nvSpPr>
          <p:cNvPr id="727" name="TextBox 3"/>
          <p:cNvSpPr txBox="1"/>
          <p:nvPr/>
        </p:nvSpPr>
        <p:spPr>
          <a:xfrm xmlns:a="http://schemas.openxmlformats.org/drawingml/2006/main">
            <a:off x="1181100" y="3505200"/>
            <a:ext cx="7524750" cy="11239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300" b="1" i="0" u="none" spc="0" dirty="0" smtClean="0">
                <a:solidFill>
                  <a:srgbClr val="ffffff"/>
                </a:solidFill>
                <a:latin typeface="Lato"/>
              </a:rPr>
              <a:t>IMPORTANT TO OTHERS.</a:t>
            </a:r>
          </a:p>
          <a:p xmlns:a="http://schemas.openxmlformats.org/drawingml/2006/main">
            <a:pPr algn="l"/>
            <a:r>
              <a:rPr lang="en-US" sz="3300" b="1" i="0" u="none" spc="0" dirty="0" smtClean="0">
                <a:solidFill>
                  <a:srgbClr val="ffffff"/>
                </a:solidFill>
                <a:latin typeface="Lato"/>
              </a:rPr>
              <a:t>WHY?</a:t>
            </a:r>
          </a:p>
        </p:txBody>
      </p:sp>
      <p:sp>
        <p:nvSpPr>
          <p:cNvPr id="728" name="TextBox 1"/>
          <p:cNvSpPr txBox="1"/>
          <p:nvPr/>
        </p:nvSpPr>
        <p:spPr>
          <a:xfrm xmlns:a="http://schemas.openxmlformats.org/drawingml/2006/main">
            <a:off x="4667250" y="1162050"/>
            <a:ext cx="4333875" cy="19240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RACE</a:t>
            </a:r>
          </a:p>
          <a:p xmlns:a="http://schemas.openxmlformats.org/drawingml/2006/main">
            <a:pPr algn="l"/>
            <a:r>
              <a:rPr lang="en-US" sz="2025" b="0" i="0" u="none" spc="0" dirty="0" smtClean="0">
                <a:solidFill>
                  <a:srgbClr val="ffffff"/>
                </a:solidFill>
                <a:latin typeface="Lato"/>
              </a:rPr>
              <a:t>GENDER </a:t>
            </a:r>
          </a:p>
          <a:p xmlns:a="http://schemas.openxmlformats.org/drawingml/2006/main">
            <a:pPr algn="l"/>
            <a:r>
              <a:rPr lang="en-US" sz="2025" b="0" i="0" u="none" spc="0" dirty="0" smtClean="0">
                <a:solidFill>
                  <a:srgbClr val="ffffff"/>
                </a:solidFill>
                <a:latin typeface="Lato"/>
              </a:rPr>
              <a:t>SEXUAL ORIENTATION</a:t>
            </a:r>
          </a:p>
          <a:p xmlns:a="http://schemas.openxmlformats.org/drawingml/2006/main">
            <a:pPr algn="l"/>
            <a:r>
              <a:rPr lang="en-US" sz="2025" b="0" i="0" u="none" spc="0" dirty="0" smtClean="0">
                <a:solidFill>
                  <a:srgbClr val="ffffff"/>
                </a:solidFill>
                <a:latin typeface="Lato"/>
              </a:rPr>
              <a:t>"DIS-ABILITY"</a:t>
            </a:r>
          </a:p>
          <a:p xmlns:a="http://schemas.openxmlformats.org/drawingml/2006/main">
            <a:pPr algn="l"/>
            <a:r>
              <a:rPr lang="en-US" sz="2025" b="0" i="0" u="none" spc="0" dirty="0" smtClean="0">
                <a:solidFill>
                  <a:srgbClr val="ffffff"/>
                </a:solidFill>
                <a:latin typeface="Lato"/>
              </a:rPr>
              <a:t>SOCIO-ECONOMIC STATUS</a:t>
            </a:r>
          </a:p>
        </p:txBody>
      </p:sp>
    </p:spTree>
  </p:cSld>
</p:sld>
</file>

<file path=ppt/slides/slide43.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730" name="SubTitle"/>
          <p:cNvSpPr txBox="1"/>
          <p:nvPr/>
        </p:nvSpPr>
        <p:spPr>
          <a:xfrm xmlns:a="http://schemas.openxmlformats.org/drawingml/2006/main">
            <a:off x="6162675" y="247650"/>
            <a:ext cx="4067175" cy="61912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975" b="1" i="0" u="none" spc="0" dirty="0" smtClean="0">
                <a:solidFill>
                  <a:srgbClr val="ffffff"/>
                </a:solidFill>
                <a:latin typeface="Nina Compressed"/>
              </a:rPr>
              <a:t>SI= Significance</a:t>
            </a:r>
          </a:p>
          <a:p xmlns:a="http://schemas.openxmlformats.org/drawingml/2006/main">
            <a:pPr algn="ctr"/>
            <a:r>
              <a:rPr lang="en-US" sz="975" b="1" i="0" u="none" spc="0" dirty="0" smtClean="0">
                <a:solidFill>
                  <a:srgbClr val="ffffff"/>
                </a:solidFill>
                <a:latin typeface="Nina Compressed"/>
              </a:rPr>
              <a:t>BG = Belonging</a:t>
            </a:r>
          </a:p>
          <a:p xmlns:a="http://schemas.openxmlformats.org/drawingml/2006/main">
            <a:pPr algn="ctr"/>
            <a:r>
              <a:rPr lang="en-US" sz="975" b="1" i="0" u="none" spc="0" dirty="0" smtClean="0">
                <a:solidFill>
                  <a:srgbClr val="ffffff"/>
                </a:solidFill>
                <a:latin typeface="Nina Compressed"/>
              </a:rPr>
              <a:t>SA = Safety</a:t>
            </a:r>
          </a:p>
          <a:p xmlns:a="http://schemas.openxmlformats.org/drawingml/2006/main">
            <a:pPr algn="ctr"/>
            <a:r>
              <a:rPr lang="en-US" sz="975" b="1" i="0" u="none" spc="0" dirty="0" smtClean="0">
                <a:solidFill>
                  <a:srgbClr val="ffffff"/>
                </a:solidFill>
                <a:latin typeface="Nina Compressed"/>
              </a:rPr>
              <a:t/>
            </a:r>
          </a:p>
        </p:txBody>
      </p:sp>
      <p:pic>
        <p:nvPicPr>
          <p:cNvPr id="731" name="attitudemules.gif"/>
          <p:cNvPicPr>
            <a:picLocks xmlns:a="http://schemas.openxmlformats.org/drawingml/2006/main" noChangeAspect="1"/>
          </p:cNvPicPr>
          <p:nvPr/>
        </p:nvPicPr>
        <p:blipFill>
          <a:blip xmlns:r="http://schemas.openxmlformats.org/officeDocument/2006/relationships" xmlns:a="http://schemas.openxmlformats.org/drawingml/2006/main" r:embed="R9220377f41814e66"/>
          <a:stretch xmlns:a="http://schemas.openxmlformats.org/drawingml/2006/main">
            <a:fillRect/>
          </a:stretch>
        </p:blipFill>
        <p:spPr>
          <a:xfrm xmlns:a="http://schemas.openxmlformats.org/drawingml/2006/main">
            <a:off x="2790825" y="7515225"/>
            <a:ext cx="3190875" cy="2124075"/>
          </a:xfrm>
          <a:prstGeom xmlns:a="http://schemas.openxmlformats.org/drawingml/2006/main" prst="rect"/>
          <a:effectLst xmlns:a="http://schemas.openxmlformats.org/drawingml/2006/main"/>
        </p:spPr>
      </p:pic>
      <p:pic>
        <p:nvPicPr>
          <p:cNvPr id="732" name="safetysignbelong_12292011.gif 2"/>
          <p:cNvPicPr>
            <a:picLocks xmlns:a="http://schemas.openxmlformats.org/drawingml/2006/main" noChangeAspect="1"/>
          </p:cNvPicPr>
          <p:nvPr/>
        </p:nvPicPr>
        <p:blipFill>
          <a:blip xmlns:r="http://schemas.openxmlformats.org/officeDocument/2006/relationships" xmlns:a="http://schemas.openxmlformats.org/drawingml/2006/main" r:embed="R3a940adcbc674a78"/>
          <a:stretch xmlns:a="http://schemas.openxmlformats.org/drawingml/2006/main">
            <a:fillRect/>
          </a:stretch>
        </p:blipFill>
        <p:spPr>
          <a:xfrm xmlns:a="http://schemas.openxmlformats.org/drawingml/2006/main">
            <a:off x="4752975" y="933450"/>
            <a:ext cx="4000500" cy="2647950"/>
          </a:xfrm>
          <a:prstGeom xmlns:a="http://schemas.openxmlformats.org/drawingml/2006/main" prst="rect"/>
          <a:effectLst xmlns:a="http://schemas.openxmlformats.org/drawingml/2006/main"/>
        </p:spPr>
      </p:pic>
      <p:sp>
        <p:nvSpPr>
          <p:cNvPr id="733" name="TextBox 1"/>
          <p:cNvSpPr txBox="1"/>
          <p:nvPr/>
        </p:nvSpPr>
        <p:spPr>
          <a:xfrm xmlns:a="http://schemas.openxmlformats.org/drawingml/2006/main">
            <a:off x="4181475" y="3990975"/>
            <a:ext cx="5114925" cy="1371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1" i="0" u="none" spc="0" dirty="0" smtClean="0">
                <a:solidFill>
                  <a:srgbClr val="ffffff"/>
                </a:solidFill>
                <a:latin typeface="Lato"/>
              </a:rPr>
              <a:t>CONTEXT &amp; CULTURE is everything.</a:t>
            </a:r>
          </a:p>
          <a:p xmlns:a="http://schemas.openxmlformats.org/drawingml/2006/main">
            <a:pPr algn="l"/>
            <a:r>
              <a:rPr lang="en-US" sz="1650" b="0" i="0" u="none" spc="0" dirty="0" smtClean="0">
                <a:solidFill>
                  <a:srgbClr val="ffffff"/>
                </a:solidFill>
                <a:latin typeface="Lato"/>
              </a:rPr>
              <a:t>What is the purpose of CULTURE?</a:t>
            </a:r>
          </a:p>
          <a:p xmlns:a="http://schemas.openxmlformats.org/drawingml/2006/main">
            <a:pPr algn="l"/>
            <a:r>
              <a:rPr lang="en-US" sz="1650" b="0" i="0" u="none" spc="0" dirty="0" smtClean="0">
                <a:solidFill>
                  <a:srgbClr val="ffffff"/>
                </a:solidFill>
                <a:latin typeface="Lato"/>
              </a:rPr>
              <a:t>Why is Context important?</a:t>
            </a:r>
          </a:p>
          <a:p xmlns:a="http://schemas.openxmlformats.org/drawingml/2006/main">
            <a:pPr algn="l"/>
            <a:r>
              <a:rPr lang="en-US" sz="1650" b="0" i="0" u="none" spc="0" dirty="0" smtClean="0">
                <a:solidFill>
                  <a:srgbClr val="ffffff"/>
                </a:solidFill>
                <a:latin typeface="Lato"/>
              </a:rPr>
              <a:t>Describe an "</a:t>
            </a:r>
            <a:r>
              <a:rPr lang="en-US" sz="1650" b="1" i="1" u="none" spc="0" dirty="0" smtClean="0">
                <a:solidFill>
                  <a:srgbClr val="ffffff"/>
                </a:solidFill>
                <a:latin typeface="Lato"/>
              </a:rPr>
              <a:t>OUT of CONTEXT PROBLEM</a:t>
            </a:r>
            <a:r>
              <a:rPr lang="en-US" sz="1650" b="0" i="0" u="none" spc="0" dirty="0" smtClean="0">
                <a:solidFill>
                  <a:srgbClr val="ffffff"/>
                </a:solidFill>
                <a:latin typeface="Lato"/>
              </a:rPr>
              <a:t>".</a:t>
            </a:r>
          </a:p>
        </p:txBody>
      </p:sp>
      <p:sp>
        <p:nvSpPr>
          <p:cNvPr id="734" name="Group 3"/>
          <p:cNvSpPr txBox="0"/>
          <p:nvPr/>
        </p:nvSpPr>
        <p:spPr>
          <a:xfrm xmlns:a="http://schemas.openxmlformats.org/drawingml/2006/main">
            <a:off x="504825" y="438150"/>
            <a:ext cx="5915025" cy="53435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Tree>
  </p:cSld>
</p:sld>
</file>

<file path=ppt/slides/slide44.xml><?xml version="1.0" encoding="utf-8"?>
<p:sld xmlns:p="http://schemas.openxmlformats.org/presentationml/2006/main">
  <p:cSld>
    <p:bg>
      <p:bgPr>
        <a:blipFill xmlns:a="http://schemas.openxmlformats.org/drawingml/2006/main">
          <a:blip xmlns:r="http://schemas.openxmlformats.org/officeDocument/2006/relationships" r:embed="R4a636b8973744360"/>
          <a:stretch>
            <a:fillRect/>
          </a:stretch>
        </a:blipFill>
      </p:bgPr>
    </p:bg>
    <p:spTree>
      <p:nvGrpSpPr>
        <p:cNvPr id="1" name=""/>
        <p:cNvGrpSpPr/>
        <p:nvPr/>
      </p:nvGrpSpPr>
      <p:grpSpPr/>
      <p:sp>
        <p:nvSpPr>
          <p:cNvPr id="736" name="Date"/>
          <p:cNvSpPr txBox="1"/>
          <p:nvPr/>
        </p:nvSpPr>
        <p:spPr>
          <a:xfrm xmlns:a="http://schemas.openxmlformats.org/drawingml/2006/main">
            <a:off x="762000" y="6943725"/>
            <a:ext cx="2114550"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200" b="0" i="0" u="none" spc="0" dirty="0" smtClean="0">
                <a:solidFill>
                  <a:srgbClr val="ffffff"/>
                </a:solidFill>
                <a:latin typeface="Nina Compressed"/>
              </a:rPr>
              <a:t/>
            </a:r>
          </a:p>
        </p:txBody>
      </p:sp>
      <p:sp>
        <p:nvSpPr>
          <p:cNvPr id="737" name="Footer"/>
          <p:cNvSpPr txBox="1"/>
          <p:nvPr/>
        </p:nvSpPr>
        <p:spPr>
          <a:xfrm xmlns:a="http://schemas.openxmlformats.org/drawingml/2006/main">
            <a:off x="3467100" y="6943725"/>
            <a:ext cx="3219450"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738" name="amneokcartoon_001.jpg"/>
          <p:cNvPicPr>
            <a:picLocks xmlns:a="http://schemas.openxmlformats.org/drawingml/2006/main" noChangeAspect="1"/>
          </p:cNvPicPr>
          <p:nvPr/>
        </p:nvPicPr>
        <p:blipFill>
          <a:blip xmlns:r="http://schemas.openxmlformats.org/officeDocument/2006/relationships" xmlns:a="http://schemas.openxmlformats.org/drawingml/2006/main" r:embed="R0f708e70f64a458f"/>
          <a:stretch xmlns:a="http://schemas.openxmlformats.org/drawingml/2006/main">
            <a:fillRect/>
          </a:stretch>
        </p:blipFill>
        <p:spPr>
          <a:xfrm xmlns:a="http://schemas.openxmlformats.org/drawingml/2006/main">
            <a:off x="-1276350" y="-1971675"/>
            <a:ext cx="10182225" cy="12887325"/>
          </a:xfrm>
          <a:prstGeom xmlns:a="http://schemas.openxmlformats.org/drawingml/2006/main" prst="rect"/>
          <a:effectLst xmlns:a="http://schemas.openxmlformats.org/drawingml/2006/main"/>
        </p:spPr>
      </p:pic>
      <p:sp>
        <p:nvSpPr>
          <p:cNvPr id="739" name="SlideNum"/>
          <p:cNvSpPr txBox="1"/>
          <p:nvPr/>
        </p:nvSpPr>
        <p:spPr>
          <a:xfrm xmlns:a="http://schemas.openxmlformats.org/drawingml/2006/main">
            <a:off x="7277100"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14</a:t>
            </a:r>
          </a:p>
        </p:txBody>
      </p:sp>
      <p:pic>
        <p:nvPicPr>
          <p:cNvPr id="740" name="Cartoon_bigotryprejudicediscrimination.gif"/>
          <p:cNvPicPr>
            <a:picLocks xmlns:a="http://schemas.openxmlformats.org/drawingml/2006/main" noChangeAspect="1"/>
          </p:cNvPicPr>
          <p:nvPr/>
        </p:nvPicPr>
        <p:blipFill>
          <a:blip xmlns:r="http://schemas.openxmlformats.org/officeDocument/2006/relationships" xmlns:a="http://schemas.openxmlformats.org/drawingml/2006/main" r:embed="R3a0f929ae8394ec5"/>
          <a:stretch xmlns:a="http://schemas.openxmlformats.org/drawingml/2006/main">
            <a:fillRect/>
          </a:stretch>
        </p:blipFill>
        <p:spPr>
          <a:xfrm xmlns:a="http://schemas.openxmlformats.org/drawingml/2006/main">
            <a:off x="4029075" y="180975"/>
            <a:ext cx="3876675" cy="5810250"/>
          </a:xfrm>
          <a:prstGeom xmlns:a="http://schemas.openxmlformats.org/drawingml/2006/main" prst="rect"/>
          <a:effectLst xmlns:a="http://schemas.openxmlformats.org/drawingml/2006/main"/>
        </p:spPr>
      </p:pic>
      <p:sp>
        <p:nvSpPr>
          <p:cNvPr id="741" name="TextBox 1"/>
          <p:cNvSpPr txBox="1"/>
          <p:nvPr/>
        </p:nvSpPr>
        <p:spPr>
          <a:xfrm xmlns:a="http://schemas.openxmlformats.org/drawingml/2006/main">
            <a:off x="542925" y="7267575"/>
            <a:ext cx="5391150" cy="1247775"/>
          </a:xfrm>
          <a:prstGeom xmlns:a="http://schemas.openxmlformats.org/drawingml/2006/main" prst="rect">
            <a:avLst/>
          </a:prstGeom>
          <a:effectLst xmlns:a="http://schemas.openxmlformats.org/drawingml/2006/main">
            <a:outerShdw blurRad="50800" dist="38100" dir="2700000" algn="tl" rotWithShape="0">
              <a:srgbClr val="000000">
                <a:alpha val="89803"/>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3975" b="0" i="0" u="none" spc="0" dirty="0" smtClean="0">
                <a:solidFill>
                  <a:srgbClr val="ffffff"/>
                </a:solidFill>
                <a:latin typeface="Junkos Typewriter"/>
              </a:rPr>
              <a:t>I  was not</a:t>
            </a:r>
          </a:p>
          <a:p xmlns:a="http://schemas.openxmlformats.org/drawingml/2006/main">
            <a:pPr algn="l"/>
            <a:r>
              <a:rPr lang="en-US" sz="3975" b="0" i="0" u="none" spc="0" dirty="0" smtClean="0">
                <a:solidFill>
                  <a:srgbClr val="ffffff"/>
                </a:solidFill>
                <a:latin typeface="Junkos Typewriter"/>
              </a:rPr>
              <a:t> born this way.</a:t>
            </a:r>
          </a:p>
        </p:txBody>
      </p:sp>
    </p:spTree>
  </p:cSld>
</p:sld>
</file>

<file path=ppt/slides/slide45.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743" name="old-world-map.jpg"/>
          <p:cNvPicPr>
            <a:picLocks xmlns:a="http://schemas.openxmlformats.org/drawingml/2006/main" noChangeAspect="1"/>
          </p:cNvPicPr>
          <p:nvPr/>
        </p:nvPicPr>
        <p:blipFill>
          <a:blip xmlns:r="http://schemas.openxmlformats.org/officeDocument/2006/relationships" xmlns:a="http://schemas.openxmlformats.org/drawingml/2006/main" r:embed="R57a5b67947744a8e"/>
          <a:stretch xmlns:a="http://schemas.openxmlformats.org/drawingml/2006/main">
            <a:fillRect/>
          </a:stretch>
        </p:blipFill>
        <p:spPr>
          <a:xfrm xmlns:a="http://schemas.openxmlformats.org/drawingml/2006/main">
            <a:off x="-104775" y="-533400"/>
            <a:ext cx="9420225" cy="7181850"/>
          </a:xfrm>
          <a:prstGeom xmlns:a="http://schemas.openxmlformats.org/drawingml/2006/main" prst="rect"/>
          <a:effectLst xmlns:a="http://schemas.openxmlformats.org/drawingml/2006/main"/>
        </p:spPr>
      </p:pic>
      <p:sp>
        <p:nvSpPr>
          <p:cNvPr id="744" name="Body"/>
          <p:cNvSpPr txBox="1"/>
          <p:nvPr/>
        </p:nvSpPr>
        <p:spPr>
          <a:xfrm xmlns:a="http://schemas.openxmlformats.org/drawingml/2006/main">
            <a:off x="723900" y="2733675"/>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4650" b="1" i="0" u="none" spc="0" dirty="0" smtClean="0">
                <a:solidFill>
                  <a:srgbClr val="ffffff"/>
                </a:solidFill>
                <a:latin typeface="Modata"/>
              </a:rPr>
              <a:t>What do these people want?</a:t>
            </a:r>
          </a:p>
        </p:txBody>
      </p:sp>
      <p:sp>
        <p:nvSpPr>
          <p:cNvPr id="745" name="Title"/>
          <p:cNvSpPr txBox="1"/>
          <p:nvPr/>
        </p:nvSpPr>
        <p:spPr>
          <a:xfrm xmlns:a="http://schemas.openxmlformats.org/drawingml/2006/main">
            <a:off x="2933700" y="2409825"/>
            <a:ext cx="68103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Hierarchy of needs...</a:t>
            </a:r>
          </a:p>
        </p:txBody>
      </p:sp>
      <p:sp>
        <p:nvSpPr>
          <p:cNvPr id="746" name="TextBox 1"/>
          <p:cNvSpPr txBox="1"/>
          <p:nvPr/>
        </p:nvSpPr>
        <p:spPr>
          <a:xfrm xmlns:a="http://schemas.openxmlformats.org/drawingml/2006/main">
            <a:off x="4191000" y="4238625"/>
            <a:ext cx="4476750" cy="3238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The same things you want.</a:t>
            </a:r>
          </a:p>
        </p:txBody>
      </p:sp>
      <p:sp>
        <p:nvSpPr>
          <p:cNvPr id="747" name="Star2 1"/>
          <p:cNvSpPr txBox="0"/>
          <p:nvPr/>
        </p:nvSpPr>
        <p:spPr>
          <a:xfrm xmlns:a="http://schemas.openxmlformats.org/drawingml/2006/main">
            <a:off x="6543675" y="1295400"/>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48" name="Star2 2"/>
          <p:cNvSpPr txBox="0"/>
          <p:nvPr/>
        </p:nvSpPr>
        <p:spPr>
          <a:xfrm xmlns:a="http://schemas.openxmlformats.org/drawingml/2006/main">
            <a:off x="6315075" y="2257425"/>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49" name="Star2 3"/>
          <p:cNvSpPr txBox="0"/>
          <p:nvPr/>
        </p:nvSpPr>
        <p:spPr>
          <a:xfrm xmlns:a="http://schemas.openxmlformats.org/drawingml/2006/main">
            <a:off x="6715125" y="1019175"/>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50" name="Star2 4"/>
          <p:cNvSpPr txBox="0"/>
          <p:nvPr/>
        </p:nvSpPr>
        <p:spPr>
          <a:xfrm xmlns:a="http://schemas.openxmlformats.org/drawingml/2006/main">
            <a:off x="7086600" y="2352675"/>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51" name="Star2 5"/>
          <p:cNvSpPr txBox="0"/>
          <p:nvPr/>
        </p:nvSpPr>
        <p:spPr>
          <a:xfrm xmlns:a="http://schemas.openxmlformats.org/drawingml/2006/main">
            <a:off x="7581900" y="1619250"/>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52" name="Star2 6"/>
          <p:cNvSpPr txBox="0"/>
          <p:nvPr/>
        </p:nvSpPr>
        <p:spPr>
          <a:xfrm xmlns:a="http://schemas.openxmlformats.org/drawingml/2006/main">
            <a:off x="4714875" y="4048125"/>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53" name="Star2 7"/>
          <p:cNvSpPr txBox="0"/>
          <p:nvPr/>
        </p:nvSpPr>
        <p:spPr>
          <a:xfrm xmlns:a="http://schemas.openxmlformats.org/drawingml/2006/main">
            <a:off x="1752600" y="1162050"/>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54" name="Star2 8"/>
          <p:cNvSpPr txBox="0"/>
          <p:nvPr/>
        </p:nvSpPr>
        <p:spPr>
          <a:xfrm xmlns:a="http://schemas.openxmlformats.org/drawingml/2006/main">
            <a:off x="7439025" y="3962400"/>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55" name="Star2 9"/>
          <p:cNvSpPr txBox="0"/>
          <p:nvPr/>
        </p:nvSpPr>
        <p:spPr>
          <a:xfrm xmlns:a="http://schemas.openxmlformats.org/drawingml/2006/main">
            <a:off x="8029575" y="4295775"/>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56" name="Star2 10"/>
          <p:cNvSpPr txBox="0"/>
          <p:nvPr/>
        </p:nvSpPr>
        <p:spPr>
          <a:xfrm xmlns:a="http://schemas.openxmlformats.org/drawingml/2006/main">
            <a:off x="3638550" y="2276475"/>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57" name="Star2 11"/>
          <p:cNvSpPr txBox="0"/>
          <p:nvPr/>
        </p:nvSpPr>
        <p:spPr>
          <a:xfrm xmlns:a="http://schemas.openxmlformats.org/drawingml/2006/main">
            <a:off x="5086350" y="2238375"/>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58" name="Star2 12"/>
          <p:cNvSpPr txBox="0"/>
          <p:nvPr/>
        </p:nvSpPr>
        <p:spPr>
          <a:xfrm xmlns:a="http://schemas.openxmlformats.org/drawingml/2006/main">
            <a:off x="4114800" y="1600200"/>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59" name="Star2 13"/>
          <p:cNvSpPr txBox="0"/>
          <p:nvPr/>
        </p:nvSpPr>
        <p:spPr>
          <a:xfrm xmlns:a="http://schemas.openxmlformats.org/drawingml/2006/main">
            <a:off x="2028825" y="1781175"/>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760" name="Star2 14"/>
          <p:cNvSpPr txBox="0"/>
          <p:nvPr/>
        </p:nvSpPr>
        <p:spPr>
          <a:xfrm xmlns:a="http://schemas.openxmlformats.org/drawingml/2006/main">
            <a:off x="876300" y="2019300"/>
            <a:ext cx="238125" cy="238125"/>
          </a:xfrm>
          <a:prstGeom xmlns:a="http://schemas.openxmlformats.org/drawingml/2006/main" prst="star5">
            <a:avLst>
              <a:gd name="adj" fmla="val 25000"/>
              <a:gd name="hf" fmla="val 105146"/>
              <a:gd name="vf" fmla="val 110557"/>
            </a:avLst>
          </a:prstGeom>
          <a:solidFill xmlns:a="http://schemas.openxmlformats.org/drawingml/2006/main">
            <a:srgbClr val="FFAA00"/>
          </a:solidFill>
          <a:ln xmlns:a="http://schemas.openxmlformats.org/drawingml/2006/main" w="9525">
            <a:solidFill>
              <a:srgbClr val="000000"/>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Tree>
  </p:cSld>
</p:sld>
</file>

<file path=ppt/slides/slide46.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762" name="TextBox 2"/>
          <p:cNvSpPr txBox="1"/>
          <p:nvPr/>
        </p:nvSpPr>
        <p:spPr>
          <a:xfrm xmlns:a="http://schemas.openxmlformats.org/drawingml/2006/main">
            <a:off x="3343275" y="1581150"/>
            <a:ext cx="5172075" cy="34194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ffffff"/>
                </a:solidFill>
                <a:latin typeface="Lato"/>
              </a:rPr>
              <a:t>Race/ethnicity (new definition)</a:t>
            </a:r>
          </a:p>
          <a:p xmlns:a="http://schemas.openxmlformats.org/drawingml/2006/main">
            <a:pPr algn="l"/>
            <a:r>
              <a:rPr lang="en-US" sz="975" b="0" i="0" u="none" spc="0" dirty="0" smtClean="0">
                <a:solidFill>
                  <a:srgbClr val="ffffff"/>
                </a:solidFill>
                <a:latin typeface="Lato"/>
              </a:rPr>
              <a:t> Categories developed in 1997 by the Office of Management and Budget (OMB) that are used to describe groups to which individuals belong, identify with, or belong in the eyes of the community. The categories do not denote scientific definitions of anthropological origins. The designations are used to categorize U.S. citizens, resident aliens, and other eligible non-citizens. </a:t>
            </a:r>
          </a:p>
          <a:p xmlns:a="http://schemas.openxmlformats.org/drawingml/2006/main">
            <a:pPr algn="l"/>
            <a:r>
              <a:rPr lang="en-US" sz="975" b="0" i="0" u="none" spc="0" dirty="0" smtClean="0">
                <a:solidFill>
                  <a:srgbClr val="ffffff"/>
                </a:solidFill>
                <a:latin typeface="Lato"/>
              </a:rPr>
              <a:t>Individuals are asked to first designate ethnicity as: </a:t>
            </a:r>
          </a:p>
          <a:p xmlns:a="http://schemas.openxmlformats.org/drawingml/2006/main">
            <a:pPr algn="l"/>
            <a:r>
              <a:rPr lang="en-US" sz="975" b="0" i="0" u="none" spc="0" dirty="0" smtClean="0">
                <a:solidFill>
                  <a:srgbClr val="ffffff"/>
                </a:solidFill>
                <a:latin typeface="Lato"/>
              </a:rPr>
              <a:t>Hispanic or Latino or</a:t>
            </a:r>
          </a:p>
          <a:p xmlns:a="http://schemas.openxmlformats.org/drawingml/2006/main">
            <a:pPr algn="l"/>
            <a:r>
              <a:rPr lang="en-US" sz="975" b="0" i="0" u="none" spc="0" dirty="0" smtClean="0">
                <a:solidFill>
                  <a:srgbClr val="ffffff"/>
                </a:solidFill>
                <a:latin typeface="Lato"/>
              </a:rPr>
              <a:t>Not Hispanic or Latino</a:t>
            </a:r>
          </a:p>
          <a:p xmlns:a="http://schemas.openxmlformats.org/drawingml/2006/main">
            <a:pPr algn="l"/>
            <a:r>
              <a:rPr lang="en-US" sz="975" b="0" i="0" u="none" spc="0" dirty="0" smtClean="0">
                <a:solidFill>
                  <a:srgbClr val="ffffff"/>
                </a:solidFill>
                <a:latin typeface="Lato"/>
              </a:rPr>
              <a:t> Second, individuals are asked to indicate one or more races that apply among the following: American Indian or Alaska Native</a:t>
            </a:r>
          </a:p>
          <a:p xmlns:a="http://schemas.openxmlformats.org/drawingml/2006/main">
            <a:pPr algn="l"/>
            <a:r>
              <a:rPr lang="en-US" sz="975" b="0" i="0" u="none" spc="0" dirty="0" smtClean="0">
                <a:solidFill>
                  <a:srgbClr val="ffffff"/>
                </a:solidFill>
                <a:latin typeface="Lato"/>
              </a:rPr>
              <a:t>Asian</a:t>
            </a:r>
          </a:p>
          <a:p xmlns:a="http://schemas.openxmlformats.org/drawingml/2006/main">
            <a:pPr algn="l"/>
            <a:r>
              <a:rPr lang="en-US" sz="975" b="0" i="0" u="none" spc="0" dirty="0" smtClean="0">
                <a:solidFill>
                  <a:srgbClr val="ffffff"/>
                </a:solidFill>
                <a:latin typeface="Lato"/>
              </a:rPr>
              <a:t>Black or African American</a:t>
            </a:r>
          </a:p>
          <a:p xmlns:a="http://schemas.openxmlformats.org/drawingml/2006/main">
            <a:pPr algn="l"/>
            <a:r>
              <a:rPr lang="en-US" sz="975" b="0" i="0" u="none" spc="0" dirty="0" smtClean="0">
                <a:solidFill>
                  <a:srgbClr val="ffffff"/>
                </a:solidFill>
                <a:latin typeface="Lato"/>
              </a:rPr>
              <a:t>Native Hawaiian or Other Pacific Islander</a:t>
            </a:r>
          </a:p>
          <a:p xmlns:a="http://schemas.openxmlformats.org/drawingml/2006/main">
            <a:pPr algn="l"/>
            <a:r>
              <a:rPr lang="en-US" sz="975" b="0" i="0" u="none" spc="0" dirty="0" smtClean="0">
                <a:solidFill>
                  <a:srgbClr val="ffffff"/>
                </a:solidFill>
                <a:latin typeface="Lato"/>
              </a:rPr>
              <a:t>White </a:t>
            </a:r>
          </a:p>
          <a:p xmlns:a="http://schemas.openxmlformats.org/drawingml/2006/main">
            <a:pPr algn="l"/>
            <a:r>
              <a:rPr lang="en-US" sz="975" b="0" i="0" u="none" spc="0" dirty="0" smtClean="0">
                <a:solidFill>
                  <a:srgbClr val="ffffff"/>
                </a:solidFill>
                <a:latin typeface="Lato"/>
              </a:rPr>
              <a:t/>
            </a:r>
          </a:p>
        </p:txBody>
      </p:sp>
      <p:sp>
        <p:nvSpPr>
          <p:cNvPr id="763" name="TextBox 3"/>
          <p:cNvSpPr txBox="1"/>
          <p:nvPr/>
        </p:nvSpPr>
        <p:spPr>
          <a:xfrm xmlns:a="http://schemas.openxmlformats.org/drawingml/2006/main">
            <a:off x="371475" y="476250"/>
            <a:ext cx="2857500" cy="398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350" b="0" i="0" u="none" spc="0" dirty="0" smtClean="0">
                <a:solidFill>
                  <a:srgbClr val="ffffff"/>
                </a:solidFill>
                <a:latin typeface="Lato"/>
              </a:rPr>
              <a:t>RACE</a:t>
            </a:r>
          </a:p>
        </p:txBody>
      </p:sp>
      <p:sp>
        <p:nvSpPr>
          <p:cNvPr id="764" name="TextBox 4"/>
          <p:cNvSpPr txBox="1"/>
          <p:nvPr/>
        </p:nvSpPr>
        <p:spPr>
          <a:xfrm xmlns:a="http://schemas.openxmlformats.org/drawingml/2006/main">
            <a:off x="2971800" y="1114425"/>
            <a:ext cx="2857500" cy="3238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What is Race?</a:t>
            </a:r>
          </a:p>
        </p:txBody>
      </p:sp>
    </p:spTree>
  </p:cSld>
</p:sld>
</file>

<file path=ppt/slides/slide47.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766" name="TextBox 1"/>
          <p:cNvSpPr txBox="1"/>
          <p:nvPr/>
        </p:nvSpPr>
        <p:spPr>
          <a:xfrm xmlns:a="http://schemas.openxmlformats.org/drawingml/2006/main">
            <a:off x="447675" y="247650"/>
            <a:ext cx="4067175" cy="52673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ffffff"/>
                </a:solidFill>
                <a:latin typeface="Lato"/>
              </a:rPr>
              <a:t/>
            </a:r>
          </a:p>
          <a:p xmlns:a="http://schemas.openxmlformats.org/drawingml/2006/main">
            <a:pPr algn="l"/>
            <a:r>
              <a:rPr lang="en-US" sz="975" b="0" i="0" u="none" spc="0" dirty="0" smtClean="0">
                <a:solidFill>
                  <a:srgbClr val="f8941d"/>
                </a:solidFill>
                <a:latin typeface="Lato"/>
              </a:rPr>
              <a:t>Hispanic or Latino</a:t>
            </a:r>
          </a:p>
          <a:p xmlns:a="http://schemas.openxmlformats.org/drawingml/2006/main">
            <a:pPr algn="l"/>
            <a:r>
              <a:rPr lang="en-US" sz="975" b="0" i="0" u="none" spc="0" dirty="0" smtClean="0">
                <a:solidFill>
                  <a:srgbClr val="ffffff"/>
                </a:solidFill>
                <a:latin typeface="Lato"/>
              </a:rPr>
              <a:t>A person of Cuban, Mexican, Puerto Rican, South or Central American, or other Spanish culture or origin, regardless of race.</a:t>
            </a:r>
          </a:p>
          <a:p xmlns:a="http://schemas.openxmlformats.org/drawingml/2006/main">
            <a:pPr algn="l"/>
            <a:r>
              <a:rPr lang="en-US" sz="975" b="0" i="0" u="none" spc="0" dirty="0" smtClean="0">
                <a:solidFill>
                  <a:srgbClr val="f8941d"/>
                </a:solidFill>
                <a:latin typeface="Lato"/>
              </a:rPr>
              <a:t/>
            </a:r>
          </a:p>
          <a:p xmlns:a="http://schemas.openxmlformats.org/drawingml/2006/main">
            <a:pPr algn="l"/>
            <a:r>
              <a:rPr lang="en-US" sz="975" b="0" i="0" u="none" spc="0" dirty="0" smtClean="0">
                <a:solidFill>
                  <a:srgbClr val="f8941d"/>
                </a:solidFill>
                <a:latin typeface="Lato"/>
              </a:rPr>
              <a:t>American Indian or Alaska Native</a:t>
            </a:r>
          </a:p>
          <a:p xmlns:a="http://schemas.openxmlformats.org/drawingml/2006/main">
            <a:pPr algn="l"/>
            <a:r>
              <a:rPr lang="en-US" sz="975" b="0" i="0" u="none" spc="0" dirty="0" smtClean="0">
                <a:solidFill>
                  <a:srgbClr val="ffffff"/>
                </a:solidFill>
                <a:latin typeface="Lato"/>
              </a:rPr>
              <a:t>A person having origins in any of the original peoples of North and South America (including Central America) who maintains cultural identification through tribal affiliation or community attachment.</a:t>
            </a:r>
          </a:p>
          <a:p xmlns:a="http://schemas.openxmlformats.org/drawingml/2006/main">
            <a:pPr algn="l"/>
            <a:r>
              <a:rPr lang="en-US" sz="975" b="0" i="0" u="none" spc="0" dirty="0" smtClean="0">
                <a:solidFill>
                  <a:srgbClr val="f8941d"/>
                </a:solidFill>
                <a:latin typeface="Lato"/>
              </a:rPr>
              <a:t>Asian</a:t>
            </a:r>
          </a:p>
          <a:p xmlns:a="http://schemas.openxmlformats.org/drawingml/2006/main">
            <a:pPr algn="l"/>
            <a:r>
              <a:rPr lang="en-US" sz="975" b="0" i="0" u="none" spc="0" dirty="0" smtClean="0">
                <a:solidFill>
                  <a:srgbClr val="ffffff"/>
                </a:solidFill>
                <a:latin typeface="Lato"/>
              </a:rPr>
              <a:t>A person having origins in any of the original peoples of the Far East, Southeast Asia, or the Indian Subcontinent, including, for example, Cambodia, China, India, Japan, Korea, Malaysia, Pakistan, the Philippine Islands, Thailand, and Vietnam.</a:t>
            </a:r>
          </a:p>
          <a:p xmlns:a="http://schemas.openxmlformats.org/drawingml/2006/main">
            <a:pPr algn="l"/>
            <a:r>
              <a:rPr lang="en-US" sz="975" b="0" i="0" u="none" spc="0" dirty="0" smtClean="0">
                <a:solidFill>
                  <a:srgbClr val="f8941d"/>
                </a:solidFill>
                <a:latin typeface="Lato"/>
              </a:rPr>
              <a:t>Black or African American</a:t>
            </a:r>
          </a:p>
          <a:p xmlns:a="http://schemas.openxmlformats.org/drawingml/2006/main">
            <a:pPr algn="l"/>
            <a:r>
              <a:rPr lang="en-US" sz="975" b="0" i="0" u="none" spc="0" dirty="0" smtClean="0">
                <a:solidFill>
                  <a:srgbClr val="ffffff"/>
                </a:solidFill>
                <a:latin typeface="Lato"/>
              </a:rPr>
              <a:t>A person having origins in any of the black racial groups of Africa.</a:t>
            </a:r>
          </a:p>
          <a:p xmlns:a="http://schemas.openxmlformats.org/drawingml/2006/main">
            <a:pPr algn="l"/>
            <a:r>
              <a:rPr lang="en-US" sz="975" b="0" i="0" u="none" spc="0" dirty="0" smtClean="0">
                <a:solidFill>
                  <a:srgbClr val="ffffff"/>
                </a:solidFill>
                <a:latin typeface="Lato"/>
              </a:rPr>
              <a:t/>
            </a:r>
          </a:p>
          <a:p xmlns:a="http://schemas.openxmlformats.org/drawingml/2006/main">
            <a:pPr algn="l"/>
            <a:r>
              <a:rPr lang="en-US" sz="975" b="0" i="0" u="none" spc="0" dirty="0" smtClean="0">
                <a:solidFill>
                  <a:srgbClr val="f8941d"/>
                </a:solidFill>
                <a:latin typeface="Lato"/>
              </a:rPr>
              <a:t>Native Hawaiian or Other Pacific Islander</a:t>
            </a:r>
          </a:p>
          <a:p xmlns:a="http://schemas.openxmlformats.org/drawingml/2006/main">
            <a:pPr algn="l"/>
            <a:r>
              <a:rPr lang="en-US" sz="975" b="0" i="0" u="none" spc="0" dirty="0" smtClean="0">
                <a:solidFill>
                  <a:srgbClr val="ffffff"/>
                </a:solidFill>
                <a:latin typeface="Lato"/>
              </a:rPr>
              <a:t>A person having origins in any of the original peoples of Hawaii, Guam, Samoa, or other Pacific Islands.</a:t>
            </a:r>
          </a:p>
          <a:p xmlns:a="http://schemas.openxmlformats.org/drawingml/2006/main">
            <a:pPr algn="l"/>
            <a:r>
              <a:rPr lang="en-US" sz="975" b="0" i="0" u="none" spc="0" dirty="0" smtClean="0">
                <a:solidFill>
                  <a:srgbClr val="ffffff"/>
                </a:solidFill>
                <a:latin typeface="Lato"/>
              </a:rPr>
              <a:t/>
            </a:r>
          </a:p>
          <a:p xmlns:a="http://schemas.openxmlformats.org/drawingml/2006/main">
            <a:pPr algn="l"/>
            <a:r>
              <a:rPr lang="en-US" sz="975" b="0" i="0" u="none" spc="0" dirty="0" smtClean="0">
                <a:solidFill>
                  <a:srgbClr val="f8941d"/>
                </a:solidFill>
                <a:latin typeface="Lato"/>
              </a:rPr>
              <a:t>White</a:t>
            </a:r>
          </a:p>
          <a:p xmlns:a="http://schemas.openxmlformats.org/drawingml/2006/main">
            <a:pPr algn="l"/>
            <a:r>
              <a:rPr lang="en-US" sz="975" b="0" i="0" u="none" spc="0" dirty="0" smtClean="0">
                <a:solidFill>
                  <a:srgbClr val="ffffff"/>
                </a:solidFill>
                <a:latin typeface="Lato"/>
              </a:rPr>
              <a:t>A person having origins in any of the original peoples of Europe, the Middle East, or North Africa.</a:t>
            </a:r>
          </a:p>
        </p:txBody>
      </p:sp>
      <p:sp>
        <p:nvSpPr>
          <p:cNvPr id="767" name="TextBox 2"/>
          <p:cNvSpPr txBox="1"/>
          <p:nvPr/>
        </p:nvSpPr>
        <p:spPr>
          <a:xfrm xmlns:a="http://schemas.openxmlformats.org/drawingml/2006/main">
            <a:off x="4819650" y="952500"/>
            <a:ext cx="3867150" cy="46005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ffffff"/>
                </a:solidFill>
                <a:latin typeface="Lato"/>
              </a:rPr>
              <a:t>Nonresident alien</a:t>
            </a:r>
          </a:p>
          <a:p xmlns:a="http://schemas.openxmlformats.org/drawingml/2006/main">
            <a:pPr algn="l"/>
            <a:r>
              <a:rPr lang="en-US" sz="975" b="0" i="0" u="none" spc="0" dirty="0" smtClean="0">
                <a:solidFill>
                  <a:srgbClr val="ffffff"/>
                </a:solidFill>
                <a:latin typeface="Lato"/>
              </a:rPr>
              <a:t>A person who is not a citizen or national of the United States and who is in this country on a visa or temporary basis and does not have the right to remain indefinitely. Note: Nonresident aliens are to be reported separately in the places provided, rather than in any of the racial/ethnic categories described above.</a:t>
            </a:r>
          </a:p>
          <a:p xmlns:a="http://schemas.openxmlformats.org/drawingml/2006/main">
            <a:pPr algn="l"/>
            <a:r>
              <a:rPr lang="en-US" sz="975" b="0" i="0" u="none" spc="0" dirty="0" smtClean="0">
                <a:solidFill>
                  <a:srgbClr val="ffffff"/>
                </a:solidFill>
                <a:latin typeface="Lato"/>
              </a:rPr>
              <a:t/>
            </a:r>
          </a:p>
          <a:p xmlns:a="http://schemas.openxmlformats.org/drawingml/2006/main">
            <a:pPr algn="l"/>
            <a:r>
              <a:rPr lang="en-US" sz="975" b="0" i="0" u="none" spc="0" dirty="0" smtClean="0">
                <a:solidFill>
                  <a:srgbClr val="ffffff"/>
                </a:solidFill>
                <a:latin typeface="Lato"/>
              </a:rPr>
              <a:t>Resident alien (and other eligible non-citizens)</a:t>
            </a:r>
          </a:p>
          <a:p xmlns:a="http://schemas.openxmlformats.org/drawingml/2006/main">
            <a:pPr algn="l"/>
            <a:r>
              <a:rPr lang="en-US" sz="975" b="0" i="0" u="none" spc="0" dirty="0" smtClean="0">
                <a:solidFill>
                  <a:srgbClr val="ffffff"/>
                </a:solidFill>
                <a:latin typeface="Lato"/>
              </a:rPr>
              <a:t>A person who is not a citizen or national of the United States but who has been admitted as a legal immigrant for the purpose of obtaining permanent resident alien status (and who holds either an alien registration card (Form I-551 or I-151), a Temporary Resident Card (Form I-688), or an Arrival-Departure Record (Form I-94) with a notation that conveys legal immigrant status such as Section 207 Refugee, Section 208 Asylee, Conditional Entrant Parolee or Cuban-Haitian). Note: Resident aliens are to be reported in the appropriate racial/ethnic categories along with United States citizens.</a:t>
            </a:r>
          </a:p>
          <a:p xmlns:a="http://schemas.openxmlformats.org/drawingml/2006/main">
            <a:pPr algn="l"/>
            <a:r>
              <a:rPr lang="en-US" sz="975" b="0" i="0" u="none" spc="0" dirty="0" smtClean="0">
                <a:solidFill>
                  <a:srgbClr val="ffffff"/>
                </a:solidFill>
                <a:latin typeface="Lato"/>
              </a:rPr>
              <a:t/>
            </a:r>
          </a:p>
          <a:p xmlns:a="http://schemas.openxmlformats.org/drawingml/2006/main">
            <a:pPr algn="l"/>
            <a:r>
              <a:rPr lang="en-US" sz="975" b="0" i="0" u="none" spc="0" dirty="0" smtClean="0">
                <a:solidFill>
                  <a:srgbClr val="ffffff"/>
                </a:solidFill>
                <a:latin typeface="Lato"/>
              </a:rPr>
              <a:t>Race/ethnicity unknown</a:t>
            </a:r>
          </a:p>
          <a:p xmlns:a="http://schemas.openxmlformats.org/drawingml/2006/main">
            <a:pPr algn="l"/>
            <a:r>
              <a:rPr lang="en-US" sz="975" b="0" i="0" u="none" spc="0" dirty="0" smtClean="0">
                <a:solidFill>
                  <a:srgbClr val="ffffff"/>
                </a:solidFill>
                <a:latin typeface="Lato"/>
              </a:rPr>
              <a:t>The category used to report students or employees whose race and ethnicity are not known.</a:t>
            </a:r>
          </a:p>
          <a:p xmlns:a="http://schemas.openxmlformats.org/drawingml/2006/main">
            <a:pPr algn="l"/>
            <a:r>
              <a:rPr lang="en-US" sz="975" b="0" i="0" u="none" spc="0" dirty="0" smtClean="0">
                <a:solidFill>
                  <a:srgbClr val="ffffff"/>
                </a:solidFill>
                <a:latin typeface="Lato"/>
              </a:rPr>
              <a:t/>
            </a:r>
          </a:p>
        </p:txBody>
      </p:sp>
    </p:spTree>
  </p:cSld>
</p:sld>
</file>

<file path=ppt/slides/slide48.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769" name="22676_changing-faces.jpg"/>
          <p:cNvPicPr>
            <a:picLocks xmlns:a="http://schemas.openxmlformats.org/drawingml/2006/main" noChangeAspect="1"/>
          </p:cNvPicPr>
          <p:nvPr/>
        </p:nvPicPr>
        <p:blipFill>
          <a:blip xmlns:r="http://schemas.openxmlformats.org/officeDocument/2006/relationships" xmlns:a="http://schemas.openxmlformats.org/drawingml/2006/main" r:embed="R98a661f58e8a4b90"/>
          <a:stretch xmlns:a="http://schemas.openxmlformats.org/drawingml/2006/main">
            <a:fillRect/>
          </a:stretch>
        </p:blipFill>
        <p:spPr>
          <a:xfrm xmlns:a="http://schemas.openxmlformats.org/drawingml/2006/main">
            <a:off x="361950" y="0"/>
            <a:ext cx="4781550" cy="5715000"/>
          </a:xfrm>
          <a:prstGeom xmlns:a="http://schemas.openxmlformats.org/drawingml/2006/main" prst="rect"/>
          <a:effectLst xmlns:a="http://schemas.openxmlformats.org/drawingml/2006/main"/>
        </p:spPr>
      </p:pic>
      <p:sp>
        <p:nvSpPr>
          <p:cNvPr id="770" name="TextBox 1"/>
          <p:cNvSpPr txBox="1"/>
          <p:nvPr/>
        </p:nvSpPr>
        <p:spPr>
          <a:xfrm xmlns:a="http://schemas.openxmlformats.org/drawingml/2006/main">
            <a:off x="5610225" y="3590925"/>
            <a:ext cx="2857500" cy="17145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ffffff"/>
                </a:solidFill>
                <a:latin typeface="Lato"/>
              </a:rPr>
              <a:t>Imani Cornelius, 13, Shakopee, Minnesota. Self-ID: black and white | Census box checked: black | Imani, who is African American and German, has a bone marrow failure disease called Myelodysplastic Syndrome (MDS). She needs a bone marrow transplant but a shortage of African-American and multiracial donors has kept her waiting for two years, because matches rely on shared ancestry. To find out how you might help, visit bethematch.org. </a:t>
            </a:r>
          </a:p>
        </p:txBody>
      </p:sp>
      <p:sp>
        <p:nvSpPr>
          <p:cNvPr id="771" name="TextBox 4"/>
          <p:cNvSpPr txBox="1"/>
          <p:nvPr/>
        </p:nvSpPr>
        <p:spPr>
          <a:xfrm xmlns:a="http://schemas.openxmlformats.org/drawingml/2006/main">
            <a:off x="5915025" y="0"/>
            <a:ext cx="2857500" cy="34861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1700" b="0" i="0" u="none" spc="0" dirty="0" smtClean="0">
                <a:solidFill>
                  <a:srgbClr val="ffffff"/>
                </a:solidFill>
                <a:latin typeface="Lato"/>
              </a:rPr>
              <a:t>RACE</a:t>
            </a:r>
          </a:p>
        </p:txBody>
      </p:sp>
    </p:spTree>
  </p:cSld>
</p:sld>
</file>

<file path=ppt/slides/slide49.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773" name="23178_julie-weis-and-maximillian-sugiura_rqjfdnixq"/>
          <p:cNvPicPr>
            <a:picLocks xmlns:a="http://schemas.openxmlformats.org/drawingml/2006/main" noChangeAspect="1"/>
          </p:cNvPicPr>
          <p:nvPr/>
        </p:nvPicPr>
        <p:blipFill>
          <a:blip xmlns:r="http://schemas.openxmlformats.org/officeDocument/2006/relationships" xmlns:a="http://schemas.openxmlformats.org/drawingml/2006/main" r:embed="Rb0c1b27c6b9a42e0"/>
          <a:stretch xmlns:a="http://schemas.openxmlformats.org/drawingml/2006/main">
            <a:fillRect/>
          </a:stretch>
        </p:blipFill>
        <p:spPr>
          <a:xfrm xmlns:a="http://schemas.openxmlformats.org/drawingml/2006/main">
            <a:off x="3943350" y="190500"/>
            <a:ext cx="4991100" cy="3743325"/>
          </a:xfrm>
          <a:prstGeom xmlns:a="http://schemas.openxmlformats.org/drawingml/2006/main" prst="rect"/>
          <a:effectLst xmlns:a="http://schemas.openxmlformats.org/drawingml/2006/main"/>
        </p:spPr>
      </p:pic>
      <p:sp>
        <p:nvSpPr>
          <p:cNvPr id="774" name="TextBox 1"/>
          <p:cNvSpPr txBox="1"/>
          <p:nvPr/>
        </p:nvSpPr>
        <p:spPr>
          <a:xfrm xmlns:a="http://schemas.openxmlformats.org/drawingml/2006/main">
            <a:off x="704850" y="4076700"/>
            <a:ext cx="2857500" cy="13525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ffffff"/>
                </a:solidFill>
                <a:latin typeface="Lato"/>
              </a:rPr>
              <a:t>LEFT: Julie Weiss, 33, Hollywood, California | Self-ID: Filipino, Chinese, Spanish, Indian, Hungarian, and German Jew | Census boxes checked: white/Asian Indian/Chinese/Filipino </a:t>
            </a:r>
          </a:p>
          <a:p xmlns:a="http://schemas.openxmlformats.org/drawingml/2006/main">
            <a:pPr algn="l"/>
            <a:r>
              <a:rPr lang="en-US" sz="975" b="0" i="0" u="none" spc="0" dirty="0" smtClean="0">
                <a:solidFill>
                  <a:srgbClr val="ffffff"/>
                </a:solidFill>
                <a:latin typeface="Lato"/>
              </a:rPr>
              <a:t>RIGHT: Maximillian Sugiura, 29, Brooklyn, New York | Self-ID: Japanese, Jewish, and Ukrainian | Census boxes checked: white/Japanese </a:t>
            </a:r>
          </a:p>
        </p:txBody>
      </p:sp>
      <p:sp>
        <p:nvSpPr>
          <p:cNvPr id="775" name="TextBox 4"/>
          <p:cNvSpPr txBox="1"/>
          <p:nvPr/>
        </p:nvSpPr>
        <p:spPr>
          <a:xfrm xmlns:a="http://schemas.openxmlformats.org/drawingml/2006/main">
            <a:off x="457200" y="152400"/>
            <a:ext cx="2857500" cy="398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350" b="0" i="0" u="none" spc="0" dirty="0" smtClean="0">
                <a:solidFill>
                  <a:srgbClr val="ffffff"/>
                </a:solidFill>
                <a:latin typeface="Lato"/>
              </a:rPr>
              <a:t>RACE</a:t>
            </a:r>
          </a:p>
        </p:txBody>
      </p:sp>
    </p:spTree>
  </p:cSld>
</p:sld>
</file>

<file path=ppt/slides/slide4a.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777" name="23179_yoel-bautista-and-tayden-burrell1_rqjfdnixqj"/>
          <p:cNvPicPr>
            <a:picLocks xmlns:a="http://schemas.openxmlformats.org/drawingml/2006/main" noChangeAspect="1"/>
          </p:cNvPicPr>
          <p:nvPr/>
        </p:nvPicPr>
        <p:blipFill>
          <a:blip xmlns:r="http://schemas.openxmlformats.org/officeDocument/2006/relationships" xmlns:a="http://schemas.openxmlformats.org/drawingml/2006/main" r:embed="R8f15e2893de14e41"/>
          <a:stretch xmlns:a="http://schemas.openxmlformats.org/drawingml/2006/main">
            <a:fillRect/>
          </a:stretch>
        </p:blipFill>
        <p:spPr>
          <a:xfrm xmlns:a="http://schemas.openxmlformats.org/drawingml/2006/main">
            <a:off x="295275" y="276225"/>
            <a:ext cx="5076825" cy="3800475"/>
          </a:xfrm>
          <a:prstGeom xmlns:a="http://schemas.openxmlformats.org/drawingml/2006/main" prst="rect"/>
          <a:effectLst xmlns:a="http://schemas.openxmlformats.org/drawingml/2006/main"/>
        </p:spPr>
      </p:pic>
      <p:sp>
        <p:nvSpPr>
          <p:cNvPr id="778" name="TextBox 1"/>
          <p:cNvSpPr txBox="1"/>
          <p:nvPr/>
        </p:nvSpPr>
        <p:spPr>
          <a:xfrm xmlns:a="http://schemas.openxmlformats.org/drawingml/2006/main">
            <a:off x="5924550" y="4038600"/>
            <a:ext cx="2857500" cy="12001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ffffff"/>
                </a:solidFill>
                <a:latin typeface="Lato"/>
              </a:rPr>
              <a:t>LEFT: Yoel Chac Bautista, 7, Castaic, California | Self-ID: black/Mexican/”Blaxican”| Census box checked: black. </a:t>
            </a:r>
          </a:p>
          <a:p xmlns:a="http://schemas.openxmlformats.org/drawingml/2006/main">
            <a:pPr algn="l"/>
            <a:r>
              <a:rPr lang="en-US" sz="975" b="0" i="0" u="none" spc="0" dirty="0" smtClean="0">
                <a:solidFill>
                  <a:srgbClr val="ffffff"/>
                </a:solidFill>
                <a:latin typeface="Lato"/>
              </a:rPr>
              <a:t>RIGHT: Tayden Burrell, 5, Sarasota, Florida | Self-ID: black and white/biracial | Census box checked: white/black </a:t>
            </a:r>
          </a:p>
        </p:txBody>
      </p:sp>
      <p:sp>
        <p:nvSpPr>
          <p:cNvPr id="779" name="TextBox 5"/>
          <p:cNvSpPr txBox="1"/>
          <p:nvPr/>
        </p:nvSpPr>
        <p:spPr>
          <a:xfrm xmlns:a="http://schemas.openxmlformats.org/drawingml/2006/main">
            <a:off x="5867400" y="0"/>
            <a:ext cx="2857500" cy="398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350" b="0" i="0" u="none" spc="0" dirty="0" smtClean="0">
                <a:solidFill>
                  <a:srgbClr val="ffffff"/>
                </a:solidFill>
                <a:latin typeface="Lato"/>
              </a:rPr>
              <a:t>RACE</a:t>
            </a:r>
          </a:p>
        </p:txBody>
      </p:sp>
    </p:spTree>
  </p:cSld>
</p:sld>
</file>

<file path=ppt/slides/slide4b.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781" name="SlideNum"/>
          <p:cNvSpPr txBox="1"/>
          <p:nvPr/>
        </p:nvSpPr>
        <p:spPr>
          <a:xfrm xmlns:a="http://schemas.openxmlformats.org/drawingml/2006/main">
            <a:off x="6267450"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00" b="0" i="0" u="none" spc="0" dirty="0" smtClean="0">
                <a:solidFill>
                  <a:srgbClr val="3f3f3f"/>
                </a:solidFill>
                <a:latin typeface="Nina Compressed"/>
              </a:rPr>
              <a:t>28</a:t>
            </a:r>
          </a:p>
        </p:txBody>
      </p:sp>
      <p:pic>
        <p:nvPicPr>
          <p:cNvPr id="782" name="Wood_Grey_04.png 2"/>
          <p:cNvPicPr>
            <a:picLocks xmlns:a="http://schemas.openxmlformats.org/drawingml/2006/main" noChangeAspect="1"/>
          </p:cNvPicPr>
          <p:nvPr/>
        </p:nvPicPr>
        <p:blipFill>
          <a:blip xmlns:r="http://schemas.openxmlformats.org/officeDocument/2006/relationships" xmlns:a="http://schemas.openxmlformats.org/drawingml/2006/main" r:embed="R65d9b31b5f354041"/>
          <a:stretch xmlns:a="http://schemas.openxmlformats.org/drawingml/2006/main">
            <a:fillRect/>
          </a:stretch>
        </p:blipFill>
        <p:spPr>
          <a:xfrm xmlns:a="http://schemas.openxmlformats.org/drawingml/2006/main">
            <a:off x="-542925" y="-295275"/>
            <a:ext cx="10239375" cy="6305550"/>
          </a:xfrm>
          <a:prstGeom xmlns:a="http://schemas.openxmlformats.org/drawingml/2006/main" prst="rect"/>
          <a:effectLst xmlns:a="http://schemas.openxmlformats.org/drawingml/2006/main"/>
        </p:spPr>
      </p:pic>
      <p:pic>
        <p:nvPicPr>
          <p:cNvPr id="783" name="6_tree.png 1"/>
          <p:cNvPicPr>
            <a:picLocks xmlns:a="http://schemas.openxmlformats.org/drawingml/2006/main" noChangeAspect="1"/>
          </p:cNvPicPr>
          <p:nvPr/>
        </p:nvPicPr>
        <p:blipFill>
          <a:blip xmlns:r="http://schemas.openxmlformats.org/officeDocument/2006/relationships" xmlns:a="http://schemas.openxmlformats.org/drawingml/2006/main" r:embed="R6585c54f96da4ca5"/>
          <a:stretch xmlns:a="http://schemas.openxmlformats.org/drawingml/2006/main">
            <a:fillRect/>
          </a:stretch>
        </p:blipFill>
        <p:spPr>
          <a:xfrm xmlns:a="http://schemas.openxmlformats.org/drawingml/2006/main">
            <a:off x="2247900" y="304800"/>
            <a:ext cx="7143750" cy="5353050"/>
          </a:xfrm>
          <a:prstGeom xmlns:a="http://schemas.openxmlformats.org/drawingml/2006/main" prst="rect"/>
          <a:effectLst xmlns:a="http://schemas.openxmlformats.org/drawingml/2006/main"/>
        </p:spPr>
      </p:pic>
      <p:pic>
        <p:nvPicPr>
          <p:cNvPr id="784" name="6_field.png 1"/>
          <p:cNvPicPr>
            <a:picLocks xmlns:a="http://schemas.openxmlformats.org/drawingml/2006/main" noChangeAspect="1"/>
          </p:cNvPicPr>
          <p:nvPr/>
        </p:nvPicPr>
        <p:blipFill>
          <a:blip xmlns:r="http://schemas.openxmlformats.org/officeDocument/2006/relationships" xmlns:a="http://schemas.openxmlformats.org/drawingml/2006/main" r:embed="R6ae7349af5c143e1"/>
          <a:stretch xmlns:a="http://schemas.openxmlformats.org/drawingml/2006/main">
            <a:fillRect/>
          </a:stretch>
        </p:blipFill>
        <p:spPr>
          <a:xfrm xmlns:a="http://schemas.openxmlformats.org/drawingml/2006/main">
            <a:off x="-66675" y="485775"/>
            <a:ext cx="7143750" cy="5353050"/>
          </a:xfrm>
          <a:prstGeom xmlns:a="http://schemas.openxmlformats.org/drawingml/2006/main" prst="rect"/>
          <a:effectLst xmlns:a="http://schemas.openxmlformats.org/drawingml/2006/main"/>
        </p:spPr>
      </p:pic>
      <p:sp>
        <p:nvSpPr>
          <p:cNvPr id="785" name="TextBox 19"/>
          <p:cNvSpPr txBox="1"/>
          <p:nvPr/>
        </p:nvSpPr>
        <p:spPr>
          <a:xfrm xmlns:a="http://schemas.openxmlformats.org/drawingml/2006/main">
            <a:off x="4476750" y="1647825"/>
            <a:ext cx="2457450" cy="5238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3300" b="1" i="0" u="none" spc="0" dirty="0" smtClean="0">
                <a:solidFill>
                  <a:srgbClr val="ffffff"/>
                </a:solidFill>
                <a:latin typeface="Droid Sans"/>
              </a:rPr>
              <a:t>SPIRIT</a:t>
            </a:r>
          </a:p>
        </p:txBody>
      </p:sp>
      <p:sp>
        <p:nvSpPr>
          <p:cNvPr id="786" name="TextBox 18"/>
          <p:cNvSpPr txBox="1"/>
          <p:nvPr/>
        </p:nvSpPr>
        <p:spPr>
          <a:xfrm xmlns:a="http://schemas.openxmlformats.org/drawingml/2006/main">
            <a:off x="1924050" y="1743075"/>
            <a:ext cx="2457450" cy="5238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3300" b="1" i="0" u="none" spc="0" dirty="0" smtClean="0">
                <a:solidFill>
                  <a:srgbClr val="f8941d"/>
                </a:solidFill>
                <a:latin typeface="Droid Sans"/>
              </a:rPr>
              <a:t>Body</a:t>
            </a:r>
          </a:p>
        </p:txBody>
      </p:sp>
      <p:sp>
        <p:nvSpPr>
          <p:cNvPr id="787" name="TextBox 20"/>
          <p:cNvSpPr txBox="1"/>
          <p:nvPr/>
        </p:nvSpPr>
        <p:spPr>
          <a:xfrm xmlns:a="http://schemas.openxmlformats.org/drawingml/2006/main">
            <a:off x="1162050" y="361950"/>
            <a:ext cx="6372225" cy="10001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6675" b="1" i="0" u="none" spc="0" dirty="0" smtClean="0">
                <a:solidFill>
                  <a:srgbClr val="577aae"/>
                </a:solidFill>
                <a:latin typeface="Droid Sans"/>
              </a:rPr>
              <a:t>HUMAN SOUL</a:t>
            </a:r>
          </a:p>
        </p:txBody>
      </p:sp>
    </p:spTree>
  </p:cSld>
</p:sld>
</file>

<file path=ppt/slides/slide4c.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789" name="SlideNum"/>
          <p:cNvSpPr txBox="1"/>
          <p:nvPr/>
        </p:nvSpPr>
        <p:spPr>
          <a:xfrm xmlns:a="http://schemas.openxmlformats.org/drawingml/2006/main">
            <a:off x="6267450"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00" b="0" i="0" u="none" spc="0" dirty="0" smtClean="0">
                <a:solidFill>
                  <a:srgbClr val="3f3f3f"/>
                </a:solidFill>
                <a:latin typeface="Nina Compressed"/>
              </a:rPr>
              <a:t>35</a:t>
            </a:r>
          </a:p>
        </p:txBody>
      </p:sp>
      <p:pic>
        <p:nvPicPr>
          <p:cNvPr id="790" name="Wood_Grey_04.png 2"/>
          <p:cNvPicPr>
            <a:picLocks xmlns:a="http://schemas.openxmlformats.org/drawingml/2006/main" noChangeAspect="1"/>
          </p:cNvPicPr>
          <p:nvPr/>
        </p:nvPicPr>
        <p:blipFill>
          <a:blip xmlns:r="http://schemas.openxmlformats.org/officeDocument/2006/relationships" xmlns:a="http://schemas.openxmlformats.org/drawingml/2006/main" r:embed="R1b1151e8e00b4de5"/>
          <a:stretch xmlns:a="http://schemas.openxmlformats.org/drawingml/2006/main">
            <a:fillRect/>
          </a:stretch>
        </p:blipFill>
        <p:spPr>
          <a:xfrm xmlns:a="http://schemas.openxmlformats.org/drawingml/2006/main">
            <a:off x="-542925" y="-295275"/>
            <a:ext cx="10239375" cy="6305550"/>
          </a:xfrm>
          <a:prstGeom xmlns:a="http://schemas.openxmlformats.org/drawingml/2006/main" prst="rect"/>
          <a:effectLst xmlns:a="http://schemas.openxmlformats.org/drawingml/2006/main"/>
        </p:spPr>
      </p:pic>
      <p:pic>
        <p:nvPicPr>
          <p:cNvPr id="791" name="6_tree.png 1"/>
          <p:cNvPicPr>
            <a:picLocks xmlns:a="http://schemas.openxmlformats.org/drawingml/2006/main" noChangeAspect="1"/>
          </p:cNvPicPr>
          <p:nvPr/>
        </p:nvPicPr>
        <p:blipFill>
          <a:blip xmlns:r="http://schemas.openxmlformats.org/officeDocument/2006/relationships" xmlns:a="http://schemas.openxmlformats.org/drawingml/2006/main" r:embed="R28bcf41496694d2e"/>
          <a:stretch xmlns:a="http://schemas.openxmlformats.org/drawingml/2006/main">
            <a:fillRect/>
          </a:stretch>
        </p:blipFill>
        <p:spPr>
          <a:xfrm xmlns:a="http://schemas.openxmlformats.org/drawingml/2006/main">
            <a:off x="3571875" y="419100"/>
            <a:ext cx="7143750" cy="5353050"/>
          </a:xfrm>
          <a:prstGeom xmlns:a="http://schemas.openxmlformats.org/drawingml/2006/main" prst="rect"/>
          <a:effectLst xmlns:a="http://schemas.openxmlformats.org/drawingml/2006/main"/>
        </p:spPr>
      </p:pic>
      <p:pic>
        <p:nvPicPr>
          <p:cNvPr id="792" name="6_field.png 1"/>
          <p:cNvPicPr>
            <a:picLocks xmlns:a="http://schemas.openxmlformats.org/drawingml/2006/main" noChangeAspect="1"/>
          </p:cNvPicPr>
          <p:nvPr/>
        </p:nvPicPr>
        <p:blipFill>
          <a:blip xmlns:r="http://schemas.openxmlformats.org/officeDocument/2006/relationships" xmlns:a="http://schemas.openxmlformats.org/drawingml/2006/main" r:embed="Rd3cc40d0785f48cd"/>
          <a:stretch xmlns:a="http://schemas.openxmlformats.org/drawingml/2006/main">
            <a:fillRect/>
          </a:stretch>
        </p:blipFill>
        <p:spPr>
          <a:xfrm xmlns:a="http://schemas.openxmlformats.org/drawingml/2006/main">
            <a:off x="-2324100" y="361950"/>
            <a:ext cx="7143750" cy="5353050"/>
          </a:xfrm>
          <a:prstGeom xmlns:a="http://schemas.openxmlformats.org/drawingml/2006/main" prst="rect"/>
          <a:effectLst xmlns:a="http://schemas.openxmlformats.org/drawingml/2006/main"/>
        </p:spPr>
      </p:pic>
      <p:sp>
        <p:nvSpPr>
          <p:cNvPr id="793" name="TextBox 19"/>
          <p:cNvSpPr txBox="1"/>
          <p:nvPr/>
        </p:nvSpPr>
        <p:spPr>
          <a:xfrm xmlns:a="http://schemas.openxmlformats.org/drawingml/2006/main">
            <a:off x="5553075" y="1714500"/>
            <a:ext cx="2457450" cy="5238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3300" b="1" i="0" u="none" spc="0" dirty="0" smtClean="0">
                <a:solidFill>
                  <a:srgbClr val="ffffff"/>
                </a:solidFill>
                <a:latin typeface="Droid Sans"/>
              </a:rPr>
              <a:t>SPIRIT</a:t>
            </a:r>
          </a:p>
        </p:txBody>
      </p:sp>
      <p:sp>
        <p:nvSpPr>
          <p:cNvPr id="794" name="TextBox 18"/>
          <p:cNvSpPr txBox="1"/>
          <p:nvPr/>
        </p:nvSpPr>
        <p:spPr>
          <a:xfrm xmlns:a="http://schemas.openxmlformats.org/drawingml/2006/main">
            <a:off x="-285750" y="1800225"/>
            <a:ext cx="2457450" cy="5238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3300" b="1" i="0" u="none" spc="0" dirty="0" smtClean="0">
                <a:solidFill>
                  <a:srgbClr val="f8941d"/>
                </a:solidFill>
                <a:latin typeface="Droid Sans"/>
              </a:rPr>
              <a:t>Body</a:t>
            </a:r>
          </a:p>
        </p:txBody>
      </p:sp>
      <p:sp>
        <p:nvSpPr>
          <p:cNvPr id="795" name="TextBox 20"/>
          <p:cNvSpPr txBox="1"/>
          <p:nvPr/>
        </p:nvSpPr>
        <p:spPr>
          <a:xfrm xmlns:a="http://schemas.openxmlformats.org/drawingml/2006/main">
            <a:off x="1247775" y="304800"/>
            <a:ext cx="6372225" cy="10001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6675" b="1" i="0" u="none" spc="0" dirty="0" smtClean="0">
                <a:solidFill>
                  <a:srgbClr val="577aae"/>
                </a:solidFill>
                <a:latin typeface="Droid Sans"/>
              </a:rPr>
              <a:t>HUMAN SOUL</a:t>
            </a:r>
          </a:p>
        </p:txBody>
      </p:sp>
      <p:sp>
        <p:nvSpPr>
          <p:cNvPr id="796" name="Ellipse2 1"/>
          <p:cNvSpPr txBox="0"/>
          <p:nvPr/>
        </p:nvSpPr>
        <p:spPr>
          <a:xfrm xmlns:a="http://schemas.openxmlformats.org/drawingml/2006/main">
            <a:off x="1914525" y="1781175"/>
            <a:ext cx="3790950" cy="3562350"/>
          </a:xfrm>
          <a:prstGeom xmlns:a="http://schemas.openxmlformats.org/drawingml/2006/main" prst="ellipse">
            <a:avLst/>
          </a:prstGeom>
          <a:solidFill xmlns:a="http://schemas.openxmlformats.org/drawingml/2006/main">
            <a:srgbClr val="000000"/>
          </a:solidFill>
          <a:ln xmlns:a="http://schemas.openxmlformats.org/drawingml/2006/main" w="57150">
            <a:solidFill>
              <a:srgbClr val="FFFFFF"/>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VOID</a:t>
            </a:r>
          </a:p>
        </p:txBody>
      </p:sp>
      <p:sp>
        <p:nvSpPr>
          <p:cNvPr id="797" name="TextBox 21"/>
          <p:cNvSpPr txBox="1"/>
          <p:nvPr/>
        </p:nvSpPr>
        <p:spPr>
          <a:xfrm xmlns:a="http://schemas.openxmlformats.org/drawingml/2006/main">
            <a:off x="-152400" y="3067050"/>
            <a:ext cx="16668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300" b="1" i="0" u="none" spc="0" dirty="0" smtClean="0">
                <a:solidFill>
                  <a:srgbClr val="77c4d3"/>
                </a:solidFill>
                <a:latin typeface="Ubuntu"/>
              </a:rPr>
              <a:t>THING</a:t>
            </a:r>
          </a:p>
        </p:txBody>
      </p:sp>
      <p:sp>
        <p:nvSpPr>
          <p:cNvPr id="798" name="TextBox 22"/>
          <p:cNvSpPr txBox="1"/>
          <p:nvPr/>
        </p:nvSpPr>
        <p:spPr>
          <a:xfrm xmlns:a="http://schemas.openxmlformats.org/drawingml/2006/main">
            <a:off x="6048375" y="2781300"/>
            <a:ext cx="2095500" cy="981075"/>
          </a:xfrm>
          <a:prstGeom xmlns:a="http://schemas.openxmlformats.org/drawingml/2006/main" prst="rect">
            <a:avLst/>
          </a:prstGeom>
          <a:solidFill xmlns:a="http://schemas.openxmlformats.org/drawingml/2006/main">
            <a:srgbClr val="FFAA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300" b="1" i="0" u="none" spc="0" dirty="0" smtClean="0">
                <a:solidFill>
                  <a:srgbClr val="000000"/>
                </a:solidFill>
                <a:latin typeface="Ubuntu"/>
              </a:rPr>
              <a:t>POWER-LESS</a:t>
            </a:r>
          </a:p>
        </p:txBody>
      </p:sp>
      <p:sp>
        <p:nvSpPr>
          <p:cNvPr id="799" name="TextBox 23"/>
          <p:cNvSpPr txBox="1"/>
          <p:nvPr/>
        </p:nvSpPr>
        <p:spPr>
          <a:xfrm xmlns:a="http://schemas.openxmlformats.org/drawingml/2006/main">
            <a:off x="2457450" y="4667250"/>
            <a:ext cx="2695575" cy="1905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1200" b="1" i="0" u="none" spc="0" dirty="0" smtClean="0">
                <a:solidFill>
                  <a:srgbClr val="f8941d"/>
                </a:solidFill>
                <a:latin typeface="Nina Compressed"/>
              </a:rPr>
              <a:t>FREE MARKET CONSUMERISM</a:t>
            </a:r>
          </a:p>
        </p:txBody>
      </p:sp>
    </p:spTree>
  </p:cSld>
</p:sld>
</file>

<file path=ppt/slides/slide4d.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sp>
        <p:nvSpPr>
          <p:cNvPr id="801" name="Rectangle2 17"/>
          <p:cNvSpPr txBox="0"/>
          <p:nvPr/>
        </p:nvSpPr>
        <p:spPr>
          <a:xfrm xmlns:a="http://schemas.openxmlformats.org/drawingml/2006/main">
            <a:off x="762000" y="0"/>
            <a:ext cx="7620000" cy="1257300"/>
          </a:xfrm>
          <a:prstGeom xmlns:a="http://schemas.openxmlformats.org/drawingml/2006/main" prst="rect">
            <a:avLst/>
          </a:prstGeom>
          <a:solidFill xmlns:a="http://schemas.openxmlformats.org/drawingml/2006/main">
            <a:srgbClr val="77C4D3"/>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02" name="Rectangle2 9"/>
          <p:cNvSpPr txBox="0"/>
          <p:nvPr/>
        </p:nvSpPr>
        <p:spPr>
          <a:xfrm xmlns:a="http://schemas.openxmlformats.org/drawingml/2006/main">
            <a:off x="762000" y="1285875"/>
            <a:ext cx="7620000" cy="4371975"/>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803" name="Maps1.png"/>
          <p:cNvPicPr>
            <a:picLocks xmlns:a="http://schemas.openxmlformats.org/drawingml/2006/main" noChangeAspect="1"/>
          </p:cNvPicPr>
          <p:nvPr/>
        </p:nvPicPr>
        <p:blipFill>
          <a:blip xmlns:r="http://schemas.openxmlformats.org/officeDocument/2006/relationships" xmlns:a="http://schemas.openxmlformats.org/drawingml/2006/main" r:embed="R8987f3f55d954d4a"/>
          <a:stretch xmlns:a="http://schemas.openxmlformats.org/drawingml/2006/main">
            <a:fillRect/>
          </a:stretch>
        </p:blipFill>
        <p:spPr>
          <a:xfrm xmlns:a="http://schemas.openxmlformats.org/drawingml/2006/main">
            <a:off x="762000" y="1438275"/>
            <a:ext cx="7610475" cy="4067175"/>
          </a:xfrm>
          <a:prstGeom xmlns:a="http://schemas.openxmlformats.org/drawingml/2006/main" prst="rect"/>
          <a:effectLst xmlns:a="http://schemas.openxmlformats.org/drawingml/2006/main"/>
        </p:spPr>
      </p:pic>
      <p:sp>
        <p:nvSpPr>
          <p:cNvPr id="804" name="Group 16"/>
          <p:cNvSpPr txBox="0"/>
          <p:nvPr/>
        </p:nvSpPr>
        <p:spPr>
          <a:xfrm xmlns:a="http://schemas.openxmlformats.org/drawingml/2006/main">
            <a:off x="933450" y="4391025"/>
            <a:ext cx="1714500" cy="11430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805" name="Rectangle2 11"/>
          <p:cNvSpPr txBox="0"/>
          <p:nvPr/>
        </p:nvSpPr>
        <p:spPr>
          <a:xfrm xmlns:a="http://schemas.openxmlformats.org/drawingml/2006/main">
            <a:off x="7972425" y="371475"/>
            <a:ext cx="40957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806" name="Rectangle2 12"/>
          <p:cNvSpPr txBox="0"/>
          <p:nvPr/>
        </p:nvSpPr>
        <p:spPr>
          <a:xfrm xmlns:a="http://schemas.openxmlformats.org/drawingml/2006/main">
            <a:off x="762000" y="361950"/>
            <a:ext cx="40957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807" name="Rectangle2 13"/>
          <p:cNvSpPr txBox="0"/>
          <p:nvPr/>
        </p:nvSpPr>
        <p:spPr>
          <a:xfrm xmlns:a="http://schemas.openxmlformats.org/drawingml/2006/main">
            <a:off x="933450" y="142875"/>
            <a:ext cx="728662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808" name="RightTriangle2 16"/>
          <p:cNvSpPr txBox="0"/>
          <p:nvPr/>
        </p:nvSpPr>
        <p:spPr>
          <a:xfrm xmlns:a="http://schemas.openxmlformats.org/drawingml/2006/main">
            <a:off x="933450" y="904875"/>
            <a:ext cx="238125" cy="228600"/>
          </a:xfrm>
          <a:prstGeom xmlns:a="http://schemas.openxmlformats.org/drawingml/2006/main" prst="rtTriangle">
            <a:avLst/>
          </a:prstGeom>
          <a:solidFill xmlns:a="http://schemas.openxmlformats.org/drawingml/2006/main">
            <a:srgbClr val="666666"/>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09" name="RightTriangle2 17"/>
          <p:cNvSpPr txBox="0"/>
          <p:nvPr/>
        </p:nvSpPr>
        <p:spPr>
          <a:xfrm xmlns:a="http://schemas.openxmlformats.org/drawingml/2006/main">
            <a:off x="7972425" y="904875"/>
            <a:ext cx="238125" cy="238125"/>
          </a:xfrm>
          <a:prstGeom xmlns:a="http://schemas.openxmlformats.org/drawingml/2006/main" prst="rtTriangle">
            <a:avLst/>
          </a:prstGeom>
          <a:solidFill xmlns:a="http://schemas.openxmlformats.org/drawingml/2006/main">
            <a:srgbClr val="666666"/>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10" name="Rectangle2 18"/>
          <p:cNvSpPr txBox="0"/>
          <p:nvPr/>
        </p:nvSpPr>
        <p:spPr>
          <a:xfrm xmlns:a="http://schemas.openxmlformats.org/drawingml/2006/main">
            <a:off x="762000" y="1257300"/>
            <a:ext cx="7620000" cy="95250"/>
          </a:xfrm>
          <a:prstGeom xmlns:a="http://schemas.openxmlformats.org/drawingml/2006/main" prst="rect">
            <a:avLst/>
          </a:prstGeom>
          <a:solidFill xmlns:a="http://schemas.openxmlformats.org/drawingml/2006/main">
            <a:srgbClr val="F6F792"/>
          </a:solidFill>
          <a:effectLst xmlns:a="http://schemas.openxmlformats.org/drawingml/2006/main">
            <a:outerShdw blurRad="50800" dist="38100" dir="2700000" algn="tl" rotWithShape="0">
              <a:srgbClr val="333745">
                <a:alpha val="49803"/>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daede2"/>
                </a:solidFill>
                <a:latin typeface="Nina Compressed"/>
              </a:rPr>
              <a:t/>
            </a:r>
          </a:p>
        </p:txBody>
      </p:sp>
      <p:sp>
        <p:nvSpPr>
          <p:cNvPr id="811" name="TextBox 67"/>
          <p:cNvSpPr txBox="1"/>
          <p:nvPr/>
        </p:nvSpPr>
        <p:spPr>
          <a:xfrm xmlns:a="http://schemas.openxmlformats.org/drawingml/2006/main">
            <a:off x="1333500" y="304800"/>
            <a:ext cx="68484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300" b="1" i="0" u="none" spc="0" dirty="0" smtClean="0">
                <a:solidFill>
                  <a:srgbClr val="77c4d3"/>
                </a:solidFill>
                <a:latin typeface="Ubuntu"/>
              </a:rPr>
              <a:t>CULTURAL</a:t>
            </a:r>
            <a:r>
              <a:rPr lang="en-US" sz="3300" b="1" i="0" u="none" spc="0" dirty="0" smtClean="0">
                <a:solidFill>
                  <a:srgbClr val="052433"/>
                </a:solidFill>
                <a:latin typeface="Ubuntu"/>
              </a:rPr>
              <a:t> </a:t>
            </a:r>
            <a:r>
              <a:rPr lang="en-US" sz="3300" b="0" i="1" u="none" spc="0" dirty="0" smtClean="0">
                <a:solidFill>
                  <a:srgbClr val="ea2e49"/>
                </a:solidFill>
                <a:latin typeface="Lobster"/>
              </a:rPr>
              <a:t>Intelligence Quotient</a:t>
            </a:r>
            <a:r>
              <a:rPr lang="en-US" sz="3300" b="1" i="1" u="none" spc="0" dirty="0" smtClean="0">
                <a:solidFill>
                  <a:srgbClr val="052433"/>
                </a:solidFill>
                <a:latin typeface="Ubuntu"/>
              </a:rPr>
              <a:t> </a:t>
            </a:r>
          </a:p>
        </p:txBody>
      </p:sp>
      <p:sp>
        <p:nvSpPr>
          <p:cNvPr id="812" name="TextBox 68"/>
          <p:cNvSpPr txBox="1"/>
          <p:nvPr/>
        </p:nvSpPr>
        <p:spPr>
          <a:xfrm xmlns:a="http://schemas.openxmlformats.org/drawingml/2006/main">
            <a:off x="171450" y="2724150"/>
            <a:ext cx="8791575" cy="1304925"/>
          </a:xfrm>
          <a:prstGeom xmlns:a="http://schemas.openxmlformats.org/drawingml/2006/main" prst="rect">
            <a:avLst/>
          </a:prstGeom>
          <a:solidFill xmlns:a="http://schemas.openxmlformats.org/drawingml/2006/main">
            <a:srgbClr val="FFAA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8025" b="1" i="0" u="none" spc="0" dirty="0" smtClean="0">
                <a:solidFill>
                  <a:srgbClr val="ffffff"/>
                </a:solidFill>
                <a:latin typeface="Droid Sans"/>
              </a:rPr>
              <a:t>CULTURE           </a:t>
            </a:r>
            <a:r>
              <a:rPr lang="en-US" sz="5325" b="1" i="0" u="none" spc="0" dirty="0" smtClean="0">
                <a:solidFill>
                  <a:srgbClr val="ffffff"/>
                </a:solidFill>
                <a:latin typeface="Droid Sans"/>
              </a:rPr>
              <a:t> </a:t>
            </a:r>
            <a:r>
              <a:rPr lang="en-US" sz="2025" b="1" i="0" u="none" spc="0" dirty="0" smtClean="0">
                <a:solidFill>
                  <a:srgbClr val="ffffff"/>
                </a:solidFill>
                <a:latin typeface="Droid Sans"/>
              </a:rPr>
              <a:t>OUR METHODS OF UNDERSTANDING THE CONTEXT</a:t>
            </a:r>
          </a:p>
        </p:txBody>
      </p:sp>
    </p:spTree>
  </p:cSld>
</p:sld>
</file>

<file path=ppt/slides/slide4e.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814" name="8d53959f80c1d4a5b07a0256e22882f7.jpeg 1"/>
          <p:cNvPicPr>
            <a:picLocks xmlns:a="http://schemas.openxmlformats.org/drawingml/2006/main" noChangeAspect="1"/>
          </p:cNvPicPr>
          <p:nvPr/>
        </p:nvPicPr>
        <p:blipFill>
          <a:blip xmlns:r="http://schemas.openxmlformats.org/officeDocument/2006/relationships" xmlns:a="http://schemas.openxmlformats.org/drawingml/2006/main" r:embed="Rae6f350c84084ce3"/>
          <a:stretch xmlns:a="http://schemas.openxmlformats.org/drawingml/2006/main">
            <a:fillRect/>
          </a:stretch>
        </p:blipFill>
        <p:spPr>
          <a:xfrm xmlns:a="http://schemas.openxmlformats.org/drawingml/2006/main">
            <a:off x="-47625" y="-85725"/>
            <a:ext cx="9515475" cy="7134225"/>
          </a:xfrm>
          <a:prstGeom xmlns:a="http://schemas.openxmlformats.org/drawingml/2006/main" prst="rect"/>
          <a:effectLst xmlns:a="http://schemas.openxmlformats.org/drawingml/2006/main"/>
        </p:spPr>
      </p:pic>
      <p:sp>
        <p:nvSpPr>
          <p:cNvPr id="815" name="SlideNum"/>
          <p:cNvSpPr txBox="1"/>
          <p:nvPr/>
        </p:nvSpPr>
        <p:spPr>
          <a:xfrm xmlns:a="http://schemas.openxmlformats.org/drawingml/2006/main">
            <a:off x="6553200" y="5200650"/>
            <a:ext cx="2133600" cy="29527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r"/>
            <a:r>
              <a:rPr lang="en-US" sz="975" b="0" i="0" u="none" spc="0" dirty="0" smtClean="0">
                <a:solidFill>
                  <a:srgbClr val="ffffff"/>
                </a:solidFill>
                <a:latin typeface="Nina Compressed"/>
              </a:rPr>
              <a:t>40</a:t>
            </a:r>
          </a:p>
        </p:txBody>
      </p:sp>
      <p:sp>
        <p:nvSpPr>
          <p:cNvPr id="816" name="Body"/>
          <p:cNvSpPr txBox="1"/>
          <p:nvPr/>
        </p:nvSpPr>
        <p:spPr>
          <a:xfrm xmlns:a="http://schemas.openxmlformats.org/drawingml/2006/main">
            <a:off x="1800225" y="114300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
            </a:r>
          </a:p>
        </p:txBody>
      </p:sp>
      <p:sp>
        <p:nvSpPr>
          <p:cNvPr id="817" name="Title"/>
          <p:cNvSpPr txBox="1"/>
          <p:nvPr/>
        </p:nvSpPr>
        <p:spPr>
          <a:xfrm xmlns:a="http://schemas.openxmlformats.org/drawingml/2006/main">
            <a:off x="304800" y="1466850"/>
            <a:ext cx="4953000"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819eb5"/>
                </a:solidFill>
                <a:latin typeface="Lato Black"/>
              </a:rPr>
              <a:t>OUT OF CONTEXT</a:t>
            </a:r>
          </a:p>
        </p:txBody>
      </p:sp>
      <p:sp>
        <p:nvSpPr>
          <p:cNvPr id="818" name="Title 1"/>
          <p:cNvSpPr txBox="1"/>
          <p:nvPr/>
        </p:nvSpPr>
        <p:spPr>
          <a:xfrm xmlns:a="http://schemas.openxmlformats.org/drawingml/2006/main">
            <a:off x="190500" y="2819400"/>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ffffff"/>
                </a:solidFill>
                <a:latin typeface="Lato Black"/>
              </a:rPr>
              <a:t>PUT IT IN CONTEXT</a:t>
            </a:r>
          </a:p>
        </p:txBody>
      </p:sp>
      <p:sp>
        <p:nvSpPr>
          <p:cNvPr id="819" name="TextBox 1"/>
          <p:cNvSpPr txBox="1"/>
          <p:nvPr/>
        </p:nvSpPr>
        <p:spPr>
          <a:xfrm xmlns:a="http://schemas.openxmlformats.org/drawingml/2006/main">
            <a:off x="3762375" y="923925"/>
            <a:ext cx="4752975" cy="942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FEAR, SHOCKED, UNPREPARED, UNAWARE, REACTIVE, ACCIDENTAL</a:t>
            </a:r>
          </a:p>
        </p:txBody>
      </p:sp>
      <p:sp>
        <p:nvSpPr>
          <p:cNvPr id="820" name="TextBox 2"/>
          <p:cNvSpPr txBox="1"/>
          <p:nvPr/>
        </p:nvSpPr>
        <p:spPr>
          <a:xfrm xmlns:a="http://schemas.openxmlformats.org/drawingml/2006/main">
            <a:off x="2438400" y="3581400"/>
            <a:ext cx="4648200" cy="942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COURAGE, THOUGHTFUL, PREPARED, AWARE, PROACTIVE, PURPOSEFUL</a:t>
            </a:r>
          </a:p>
        </p:txBody>
      </p:sp>
    </p:spTree>
  </p:cSld>
</p:sld>
</file>

<file path=ppt/slides/slide4f.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822" name="ArrowRight2 16"/>
          <p:cNvSpPr txBox="0"/>
          <p:nvPr/>
        </p:nvSpPr>
        <p:spPr>
          <a:xfrm xmlns:a="http://schemas.openxmlformats.org/drawingml/2006/main">
            <a:off x="7905750" y="2505075"/>
            <a:ext cx="295275" cy="552450"/>
          </a:xfrm>
          <a:prstGeom xmlns:a="http://schemas.openxmlformats.org/drawingml/2006/main" prst="rightArrow">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23" name="Rectangle2 13"/>
          <p:cNvSpPr txBox="0"/>
          <p:nvPr/>
        </p:nvSpPr>
        <p:spPr>
          <a:xfrm xmlns:a="http://schemas.openxmlformats.org/drawingml/2006/main">
            <a:off x="5676900" y="2362200"/>
            <a:ext cx="2324100" cy="781050"/>
          </a:xfrm>
          <a:prstGeom xmlns:a="http://schemas.openxmlformats.org/drawingml/2006/main" prst="rect">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Plan</a:t>
            </a:r>
          </a:p>
        </p:txBody>
      </p:sp>
      <p:sp>
        <p:nvSpPr>
          <p:cNvPr id="824" name="Rectangle2 12"/>
          <p:cNvSpPr txBox="0"/>
          <p:nvPr/>
        </p:nvSpPr>
        <p:spPr>
          <a:xfrm xmlns:a="http://schemas.openxmlformats.org/drawingml/2006/main">
            <a:off x="3314700" y="2362200"/>
            <a:ext cx="2314575" cy="781050"/>
          </a:xfrm>
          <a:prstGeom xmlns:a="http://schemas.openxmlformats.org/drawingml/2006/main" prst="rect">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Caring &amp; No Plan</a:t>
            </a:r>
          </a:p>
        </p:txBody>
      </p:sp>
      <p:sp>
        <p:nvSpPr>
          <p:cNvPr id="825" name="ArrowRight2 15"/>
          <p:cNvSpPr txBox="0"/>
          <p:nvPr/>
        </p:nvSpPr>
        <p:spPr>
          <a:xfrm xmlns:a="http://schemas.openxmlformats.org/drawingml/2006/main">
            <a:off x="5534025" y="2505075"/>
            <a:ext cx="295275" cy="552450"/>
          </a:xfrm>
          <a:prstGeom xmlns:a="http://schemas.openxmlformats.org/drawingml/2006/main" prst="rightArrow">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26" name="Rectangle2 7"/>
          <p:cNvSpPr txBox="0"/>
          <p:nvPr/>
        </p:nvSpPr>
        <p:spPr>
          <a:xfrm xmlns:a="http://schemas.openxmlformats.org/drawingml/2006/main">
            <a:off x="6991350" y="3228975"/>
            <a:ext cx="1447800" cy="781050"/>
          </a:xfrm>
          <a:prstGeom xmlns:a="http://schemas.openxmlformats.org/drawingml/2006/main" prst="rect">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Advanced Cultural</a:t>
            </a:r>
          </a:p>
          <a:p xmlns:a="http://schemas.openxmlformats.org/drawingml/2006/main">
            <a:pPr algn="ctr"/>
            <a:r>
              <a:rPr lang="en-US" sz="1350" b="1" i="0" u="none" spc="0" dirty="0" smtClean="0">
                <a:solidFill>
                  <a:srgbClr val="666666"/>
                </a:solidFill>
                <a:latin typeface="Nina Compressed"/>
              </a:rPr>
              <a:t>Competence</a:t>
            </a:r>
          </a:p>
        </p:txBody>
      </p:sp>
      <p:sp>
        <p:nvSpPr>
          <p:cNvPr id="827" name="ArrowRight2 9"/>
          <p:cNvSpPr txBox="0"/>
          <p:nvPr/>
        </p:nvSpPr>
        <p:spPr>
          <a:xfrm xmlns:a="http://schemas.openxmlformats.org/drawingml/2006/main">
            <a:off x="6800850" y="3343275"/>
            <a:ext cx="295275" cy="552450"/>
          </a:xfrm>
          <a:prstGeom xmlns:a="http://schemas.openxmlformats.org/drawingml/2006/main" prst="rightArrow">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28" name="Rectangle2 6"/>
          <p:cNvSpPr txBox="0"/>
          <p:nvPr/>
        </p:nvSpPr>
        <p:spPr>
          <a:xfrm xmlns:a="http://schemas.openxmlformats.org/drawingml/2006/main">
            <a:off x="5391150" y="3238500"/>
            <a:ext cx="1524000" cy="781050"/>
          </a:xfrm>
          <a:prstGeom xmlns:a="http://schemas.openxmlformats.org/drawingml/2006/main" prst="rect">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Basic Cultural</a:t>
            </a:r>
          </a:p>
          <a:p xmlns:a="http://schemas.openxmlformats.org/drawingml/2006/main">
            <a:pPr algn="ctr"/>
            <a:r>
              <a:rPr lang="en-US" sz="1350" b="1" i="0" u="none" spc="0" dirty="0" smtClean="0">
                <a:solidFill>
                  <a:srgbClr val="666666"/>
                </a:solidFill>
                <a:latin typeface="Nina Compressed"/>
              </a:rPr>
              <a:t>Competence</a:t>
            </a:r>
          </a:p>
        </p:txBody>
      </p:sp>
      <p:sp>
        <p:nvSpPr>
          <p:cNvPr id="829" name="ArrowRight2 8"/>
          <p:cNvSpPr txBox="0"/>
          <p:nvPr/>
        </p:nvSpPr>
        <p:spPr>
          <a:xfrm xmlns:a="http://schemas.openxmlformats.org/drawingml/2006/main">
            <a:off x="5200650" y="3343275"/>
            <a:ext cx="295275" cy="552450"/>
          </a:xfrm>
          <a:prstGeom xmlns:a="http://schemas.openxmlformats.org/drawingml/2006/main" prst="rightArrow">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30" name="Rectangle2 5"/>
          <p:cNvSpPr txBox="0"/>
          <p:nvPr/>
        </p:nvSpPr>
        <p:spPr>
          <a:xfrm xmlns:a="http://schemas.openxmlformats.org/drawingml/2006/main">
            <a:off x="4019550" y="3228975"/>
            <a:ext cx="1314450" cy="781050"/>
          </a:xfrm>
          <a:prstGeom xmlns:a="http://schemas.openxmlformats.org/drawingml/2006/main" prst="rect">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Cultural</a:t>
            </a:r>
          </a:p>
          <a:p xmlns:a="http://schemas.openxmlformats.org/drawingml/2006/main">
            <a:pPr algn="ctr"/>
            <a:r>
              <a:rPr lang="en-US" sz="1350" b="1" i="0" u="none" spc="0" dirty="0" smtClean="0">
                <a:solidFill>
                  <a:srgbClr val="666666"/>
                </a:solidFill>
                <a:latin typeface="Nina Compressed"/>
              </a:rPr>
              <a:t>Pre Competence</a:t>
            </a:r>
          </a:p>
        </p:txBody>
      </p:sp>
      <p:sp>
        <p:nvSpPr>
          <p:cNvPr id="831" name="ArrowRight2 7"/>
          <p:cNvSpPr txBox="0"/>
          <p:nvPr/>
        </p:nvSpPr>
        <p:spPr>
          <a:xfrm xmlns:a="http://schemas.openxmlformats.org/drawingml/2006/main">
            <a:off x="3819525" y="3324225"/>
            <a:ext cx="295275" cy="552450"/>
          </a:xfrm>
          <a:prstGeom xmlns:a="http://schemas.openxmlformats.org/drawingml/2006/main" prst="rightArrow">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32" name="Rectangle2 4"/>
          <p:cNvSpPr txBox="0"/>
          <p:nvPr/>
        </p:nvSpPr>
        <p:spPr>
          <a:xfrm xmlns:a="http://schemas.openxmlformats.org/drawingml/2006/main">
            <a:off x="2952750" y="3238500"/>
            <a:ext cx="1019175" cy="781050"/>
          </a:xfrm>
          <a:prstGeom xmlns:a="http://schemas.openxmlformats.org/drawingml/2006/main" prst="rect">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Cultural</a:t>
            </a:r>
          </a:p>
          <a:p xmlns:a="http://schemas.openxmlformats.org/drawingml/2006/main">
            <a:pPr algn="ctr"/>
            <a:r>
              <a:rPr lang="en-US" sz="1350" b="1" i="0" u="none" spc="0" dirty="0" smtClean="0">
                <a:solidFill>
                  <a:srgbClr val="666666"/>
                </a:solidFill>
                <a:latin typeface="Nina Compressed"/>
              </a:rPr>
              <a:t>Blindness</a:t>
            </a:r>
          </a:p>
        </p:txBody>
      </p:sp>
      <p:sp>
        <p:nvSpPr>
          <p:cNvPr id="833" name="ArrowRight2 6"/>
          <p:cNvSpPr txBox="0"/>
          <p:nvPr/>
        </p:nvSpPr>
        <p:spPr>
          <a:xfrm xmlns:a="http://schemas.openxmlformats.org/drawingml/2006/main">
            <a:off x="2762250" y="3343275"/>
            <a:ext cx="295275" cy="552450"/>
          </a:xfrm>
          <a:prstGeom xmlns:a="http://schemas.openxmlformats.org/drawingml/2006/main" prst="rightArrow">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34" name="Rectangle2 3"/>
          <p:cNvSpPr txBox="0"/>
          <p:nvPr/>
        </p:nvSpPr>
        <p:spPr>
          <a:xfrm xmlns:a="http://schemas.openxmlformats.org/drawingml/2006/main">
            <a:off x="1733550" y="3257550"/>
            <a:ext cx="1171575" cy="781050"/>
          </a:xfrm>
          <a:prstGeom xmlns:a="http://schemas.openxmlformats.org/drawingml/2006/main" prst="rect">
            <a:avLst/>
          </a:prstGeom>
          <a:solidFill xmlns:a="http://schemas.openxmlformats.org/drawingml/2006/main">
            <a:srgbClr val="FB8A2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Cultural</a:t>
            </a:r>
          </a:p>
          <a:p xmlns:a="http://schemas.openxmlformats.org/drawingml/2006/main">
            <a:pPr algn="ctr"/>
            <a:r>
              <a:rPr lang="en-US" sz="1350" b="1" i="0" u="none" spc="0" dirty="0" smtClean="0">
                <a:solidFill>
                  <a:srgbClr val="666666"/>
                </a:solidFill>
                <a:latin typeface="Nina Compressed"/>
              </a:rPr>
              <a:t>Incapacity</a:t>
            </a:r>
          </a:p>
        </p:txBody>
      </p:sp>
      <p:sp>
        <p:nvSpPr>
          <p:cNvPr id="835" name="Rectangle2 2"/>
          <p:cNvSpPr txBox="0"/>
          <p:nvPr/>
        </p:nvSpPr>
        <p:spPr>
          <a:xfrm xmlns:a="http://schemas.openxmlformats.org/drawingml/2006/main">
            <a:off x="485775" y="3257550"/>
            <a:ext cx="1200150" cy="781050"/>
          </a:xfrm>
          <a:prstGeom xmlns:a="http://schemas.openxmlformats.org/drawingml/2006/main" prst="rect">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Cultural</a:t>
            </a:r>
          </a:p>
          <a:p xmlns:a="http://schemas.openxmlformats.org/drawingml/2006/main">
            <a:pPr algn="ctr"/>
            <a:r>
              <a:rPr lang="en-US" sz="1350" b="1" i="0" u="none" spc="0" dirty="0" smtClean="0">
                <a:solidFill>
                  <a:srgbClr val="666666"/>
                </a:solidFill>
                <a:latin typeface="Nina Compressed"/>
              </a:rPr>
              <a:t>Destruction</a:t>
            </a:r>
          </a:p>
        </p:txBody>
      </p:sp>
      <p:sp>
        <p:nvSpPr>
          <p:cNvPr id="836" name="ArrowRight2 5"/>
          <p:cNvSpPr txBox="0"/>
          <p:nvPr/>
        </p:nvSpPr>
        <p:spPr>
          <a:xfrm xmlns:a="http://schemas.openxmlformats.org/drawingml/2006/main">
            <a:off x="1552575" y="3400425"/>
            <a:ext cx="295275" cy="552450"/>
          </a:xfrm>
          <a:prstGeom xmlns:a="http://schemas.openxmlformats.org/drawingml/2006/main" prst="rightArrow">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37" name="Rectangle2 11"/>
          <p:cNvSpPr txBox="0"/>
          <p:nvPr/>
        </p:nvSpPr>
        <p:spPr>
          <a:xfrm xmlns:a="http://schemas.openxmlformats.org/drawingml/2006/main">
            <a:off x="933450" y="2362200"/>
            <a:ext cx="2324100" cy="781050"/>
          </a:xfrm>
          <a:prstGeom xmlns:a="http://schemas.openxmlformats.org/drawingml/2006/main" prst="rect">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350" b="1" i="0" u="none" spc="0" dirty="0" smtClean="0">
                <a:solidFill>
                  <a:srgbClr val="666666"/>
                </a:solidFill>
                <a:latin typeface="Nina Compressed"/>
              </a:rPr>
              <a:t>No Caring</a:t>
            </a:r>
          </a:p>
        </p:txBody>
      </p:sp>
      <p:sp>
        <p:nvSpPr>
          <p:cNvPr id="838" name="ArrowRight2 14"/>
          <p:cNvSpPr txBox="0"/>
          <p:nvPr/>
        </p:nvSpPr>
        <p:spPr>
          <a:xfrm xmlns:a="http://schemas.openxmlformats.org/drawingml/2006/main">
            <a:off x="3162300" y="2505075"/>
            <a:ext cx="295275" cy="552450"/>
          </a:xfrm>
          <a:prstGeom xmlns:a="http://schemas.openxmlformats.org/drawingml/2006/main" prst="rightArrow">
            <a:avLst/>
          </a:prstGeom>
          <a:solidFill xmlns:a="http://schemas.openxmlformats.org/drawingml/2006/main">
            <a:srgbClr val="FFE88D"/>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39" name="TextBox 30"/>
          <p:cNvSpPr txBox="1"/>
          <p:nvPr/>
        </p:nvSpPr>
        <p:spPr>
          <a:xfrm xmlns:a="http://schemas.openxmlformats.org/drawingml/2006/main">
            <a:off x="866775" y="4733925"/>
            <a:ext cx="1914525"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Intentionally Destructive</a:t>
            </a:r>
          </a:p>
        </p:txBody>
      </p:sp>
      <p:sp>
        <p:nvSpPr>
          <p:cNvPr id="840" name="TextBox 31"/>
          <p:cNvSpPr txBox="1"/>
          <p:nvPr/>
        </p:nvSpPr>
        <p:spPr>
          <a:xfrm xmlns:a="http://schemas.openxmlformats.org/drawingml/2006/main">
            <a:off x="2190750" y="4410075"/>
            <a:ext cx="1009650"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Not intentionally</a:t>
            </a:r>
          </a:p>
        </p:txBody>
      </p:sp>
      <p:sp>
        <p:nvSpPr>
          <p:cNvPr id="841" name="TextBox 32"/>
          <p:cNvSpPr txBox="1"/>
          <p:nvPr/>
        </p:nvSpPr>
        <p:spPr>
          <a:xfrm xmlns:a="http://schemas.openxmlformats.org/drawingml/2006/main">
            <a:off x="3143250" y="4638675"/>
            <a:ext cx="1676400"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Unbias Philosophy</a:t>
            </a:r>
          </a:p>
        </p:txBody>
      </p:sp>
      <p:sp>
        <p:nvSpPr>
          <p:cNvPr id="842" name="TextBox 34"/>
          <p:cNvSpPr txBox="1"/>
          <p:nvPr/>
        </p:nvSpPr>
        <p:spPr>
          <a:xfrm xmlns:a="http://schemas.openxmlformats.org/drawingml/2006/main">
            <a:off x="4286250" y="4610100"/>
            <a:ext cx="1600200"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Understands Difference</a:t>
            </a:r>
          </a:p>
        </p:txBody>
      </p:sp>
      <p:sp>
        <p:nvSpPr>
          <p:cNvPr id="843" name="TextBox 35"/>
          <p:cNvSpPr txBox="1"/>
          <p:nvPr/>
        </p:nvSpPr>
        <p:spPr>
          <a:xfrm xmlns:a="http://schemas.openxmlformats.org/drawingml/2006/main">
            <a:off x="5772150" y="4657725"/>
            <a:ext cx="1638300"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Discussion of Action</a:t>
            </a:r>
          </a:p>
        </p:txBody>
      </p:sp>
      <p:sp>
        <p:nvSpPr>
          <p:cNvPr id="844" name="TextBox 38"/>
          <p:cNvSpPr txBox="1"/>
          <p:nvPr/>
        </p:nvSpPr>
        <p:spPr>
          <a:xfrm xmlns:a="http://schemas.openxmlformats.org/drawingml/2006/main">
            <a:off x="7439025" y="4429125"/>
            <a:ext cx="1009650" cy="1714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Nina Compressed"/>
              </a:rPr>
              <a:t>ACTION</a:t>
            </a:r>
          </a:p>
        </p:txBody>
      </p:sp>
      <p:pic>
        <p:nvPicPr>
          <p:cNvPr id="845" name="iStock_000019260216XSmall.jpg"/>
          <p:cNvPicPr>
            <a:picLocks xmlns:a="http://schemas.openxmlformats.org/drawingml/2006/main" noChangeAspect="1"/>
          </p:cNvPicPr>
          <p:nvPr/>
        </p:nvPicPr>
        <p:blipFill>
          <a:blip xmlns:r="http://schemas.openxmlformats.org/officeDocument/2006/relationships" xmlns:a="http://schemas.openxmlformats.org/drawingml/2006/main" r:embed="R56ac98e7aa094963"/>
          <a:stretch xmlns:a="http://schemas.openxmlformats.org/drawingml/2006/main">
            <a:fillRect/>
          </a:stretch>
        </p:blipFill>
        <p:spPr>
          <a:xfrm xmlns:a="http://schemas.openxmlformats.org/drawingml/2006/main">
            <a:off x="933450" y="247650"/>
            <a:ext cx="2324100" cy="2066925"/>
          </a:xfrm>
          <a:prstGeom xmlns:a="http://schemas.openxmlformats.org/drawingml/2006/main" prst="rect"/>
          <a:effectLst xmlns:a="http://schemas.openxmlformats.org/drawingml/2006/main"/>
        </p:spPr>
      </p:pic>
      <p:pic>
        <p:nvPicPr>
          <p:cNvPr id="846" name="iStock_000019272103XSmall.jpg"/>
          <p:cNvPicPr>
            <a:picLocks xmlns:a="http://schemas.openxmlformats.org/drawingml/2006/main" noChangeAspect="1"/>
          </p:cNvPicPr>
          <p:nvPr/>
        </p:nvPicPr>
        <p:blipFill>
          <a:blip xmlns:r="http://schemas.openxmlformats.org/officeDocument/2006/relationships" xmlns:a="http://schemas.openxmlformats.org/drawingml/2006/main" r:embed="R625178f15edc4724"/>
          <a:stretch xmlns:a="http://schemas.openxmlformats.org/drawingml/2006/main">
            <a:fillRect/>
          </a:stretch>
        </p:blipFill>
        <p:spPr>
          <a:xfrm xmlns:a="http://schemas.openxmlformats.org/drawingml/2006/main">
            <a:off x="3314700" y="247650"/>
            <a:ext cx="2324100" cy="2066925"/>
          </a:xfrm>
          <a:prstGeom xmlns:a="http://schemas.openxmlformats.org/drawingml/2006/main" prst="rect"/>
          <a:effectLst xmlns:a="http://schemas.openxmlformats.org/drawingml/2006/main"/>
        </p:spPr>
      </p:pic>
      <p:pic>
        <p:nvPicPr>
          <p:cNvPr id="847" name="iStock_000008184998XSmall.jpg"/>
          <p:cNvPicPr>
            <a:picLocks xmlns:a="http://schemas.openxmlformats.org/drawingml/2006/main" noChangeAspect="1"/>
          </p:cNvPicPr>
          <p:nvPr/>
        </p:nvPicPr>
        <p:blipFill>
          <a:blip xmlns:r="http://schemas.openxmlformats.org/officeDocument/2006/relationships" xmlns:a="http://schemas.openxmlformats.org/drawingml/2006/main" r:embed="Rf78ac772e46d450e"/>
          <a:stretch xmlns:a="http://schemas.openxmlformats.org/drawingml/2006/main">
            <a:fillRect/>
          </a:stretch>
        </p:blipFill>
        <p:spPr>
          <a:xfrm xmlns:a="http://schemas.openxmlformats.org/drawingml/2006/main">
            <a:off x="5676900" y="247650"/>
            <a:ext cx="2324100" cy="2066925"/>
          </a:xfrm>
          <a:prstGeom xmlns:a="http://schemas.openxmlformats.org/drawingml/2006/main" prst="rect"/>
          <a:effectLst xmlns:a="http://schemas.openxmlformats.org/drawingml/2006/main"/>
        </p:spPr>
      </p:pic>
      <p:sp>
        <p:nvSpPr>
          <p:cNvPr id="848" name="Rectangle 14"/>
          <p:cNvSpPr txBox="0"/>
          <p:nvPr/>
        </p:nvSpPr>
        <p:spPr>
          <a:xfrm xmlns:a="http://schemas.openxmlformats.org/drawingml/2006/main">
            <a:off x="1466850" y="5410200"/>
            <a:ext cx="6467475" cy="40957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1500" b="1" i="0" u="none" spc="0" dirty="0" smtClean="0">
                <a:solidFill>
                  <a:srgbClr val="ffffff"/>
                </a:solidFill>
                <a:latin typeface="Arial"/>
              </a:rPr>
              <a:t>Cultural Competence Continuum: Agencies and Professionals</a:t>
            </a:r>
          </a:p>
          <a:p xmlns:a="http://schemas.openxmlformats.org/drawingml/2006/main">
            <a:pPr algn="l"/>
            <a:r>
              <a:rPr lang="en-US" sz="1500" b="0" i="0" u="none" spc="0" dirty="0" smtClean="0">
                <a:solidFill>
                  <a:srgbClr val="ffffff"/>
                </a:solidFill>
                <a:latin typeface="Arial"/>
              </a:rPr>
              <a:t>
</a:t>
            </a:r>
          </a:p>
        </p:txBody>
      </p:sp>
    </p:spTree>
  </p:cSld>
</p:sld>
</file>

<file path=ppt/slides/slide5.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277" name="Picture 4"/>
          <p:cNvPicPr>
            <a:picLocks xmlns:a="http://schemas.openxmlformats.org/drawingml/2006/main" noChangeAspect="1"/>
          </p:cNvPicPr>
          <p:nvPr/>
        </p:nvPicPr>
        <p:blipFill>
          <a:blip xmlns:r="http://schemas.openxmlformats.org/officeDocument/2006/relationships" xmlns:a="http://schemas.openxmlformats.org/drawingml/2006/main" r:embed="R7cbaad9746984835"/>
          <a:stretch xmlns:a="http://schemas.openxmlformats.org/drawingml/2006/main">
            <a:fillRect/>
          </a:stretch>
        </p:blipFill>
        <p:spPr>
          <a:xfrm xmlns:a="http://schemas.openxmlformats.org/drawingml/2006/main">
            <a:off x="-447675" y="342900"/>
            <a:ext cx="10039350" cy="5210175"/>
          </a:xfrm>
          <a:prstGeom xmlns:a="http://schemas.openxmlformats.org/drawingml/2006/main" prst="rect"/>
          <a:effectLst xmlns:a="http://schemas.openxmlformats.org/drawingml/2006/main"/>
        </p:spPr>
      </p:pic>
      <p:sp>
        <p:nvSpPr>
          <p:cNvPr id="278"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6</a:t>
            </a:r>
          </a:p>
        </p:txBody>
      </p:sp>
      <p:sp>
        <p:nvSpPr>
          <p:cNvPr id="279" name="Title"/>
          <p:cNvSpPr txBox="1"/>
          <p:nvPr/>
        </p:nvSpPr>
        <p:spPr>
          <a:xfrm xmlns:a="http://schemas.openxmlformats.org/drawingml/2006/main">
            <a:off x="1143000" y="3657600"/>
            <a:ext cx="6334125" cy="914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3150" b="0" i="0" u="none" spc="0" dirty="0" smtClean="0">
                <a:solidFill>
                  <a:srgbClr val="000000"/>
                </a:solidFill>
                <a:latin typeface="Arial"/>
              </a:rPr>
              <a:t> </a:t>
            </a:r>
          </a:p>
        </p:txBody>
      </p:sp>
      <p:sp>
        <p:nvSpPr>
          <p:cNvPr id="280" name="Subtitle"/>
          <p:cNvSpPr txBox="1"/>
          <p:nvPr/>
        </p:nvSpPr>
        <p:spPr>
          <a:xfrm xmlns:a="http://schemas.openxmlformats.org/drawingml/2006/main">
            <a:off x="2095500" y="3429000"/>
            <a:ext cx="4962525" cy="685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325" b="0" i="0" u="none" spc="0" dirty="0" smtClean="0">
                <a:solidFill>
                  <a:srgbClr val="000000"/>
                </a:solidFill>
                <a:latin typeface="Arial"/>
              </a:rPr>
              <a:t> </a:t>
            </a:r>
          </a:p>
        </p:txBody>
      </p:sp>
      <p:sp>
        <p:nvSpPr>
          <p:cNvPr id="281" name="Martin+Luther+King,+Jr.+Sings+in+Memphis.m4v"/>
          <p:cNvSpPr txBox="0"/>
          <p:nvPr/>
        </p:nvSpPr>
        <p:spPr>
          <a:xfrm xmlns:a="http://schemas.openxmlformats.org/drawingml/2006/main">
            <a:off x="4667250" y="1247775"/>
            <a:ext cx="4371975" cy="32194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282" name="Title 2"/>
          <p:cNvSpPr txBox="1"/>
          <p:nvPr/>
        </p:nvSpPr>
        <p:spPr>
          <a:xfrm xmlns:a="http://schemas.openxmlformats.org/drawingml/2006/main">
            <a:off x="5248275" y="2581275"/>
            <a:ext cx="5810250" cy="666750"/>
          </a:xfrm>
          <a:prstGeom xmlns:a="http://schemas.openxmlformats.org/drawingml/2006/main" prst="rect">
            <a:avLst/>
          </a:prstGeom>
          <a:ln xmlns:a="http://schemas.openxmlformats.org/drawingml/2006/main" w="9525">
            <a:solidFill>
              <a:srgbClr val="000000"/>
            </a:solidFill>
          </a:ln>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l"/>
            <a:r>
              <a:rPr lang="en-US" sz="3300" b="0" i="0" u="none" spc="0" dirty="0" smtClean="0">
                <a:solidFill>
                  <a:srgbClr val="ffffff"/>
                </a:solidFill>
                <a:latin typeface="Destroy"/>
              </a:rPr>
              <a:t>Sing KING, </a:t>
            </a:r>
            <a:r>
              <a:rPr lang="en-US" sz="6675" b="0" i="0" u="none" spc="0" dirty="0" smtClean="0">
                <a:solidFill>
                  <a:srgbClr val="ffffff"/>
                </a:solidFill>
                <a:latin typeface="Destroy"/>
              </a:rPr>
              <a:t>SING!</a:t>
            </a:r>
          </a:p>
        </p:txBody>
      </p:sp>
    </p:spTree>
  </p:cSld>
</p:sld>
</file>

<file path=ppt/slides/slide50.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850"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44</a:t>
            </a:r>
          </a:p>
        </p:txBody>
      </p:sp>
      <p:pic>
        <p:nvPicPr>
          <p:cNvPr id="851" name="titleslide.jpg"/>
          <p:cNvPicPr>
            <a:picLocks xmlns:a="http://schemas.openxmlformats.org/drawingml/2006/main" noChangeAspect="1"/>
          </p:cNvPicPr>
          <p:nvPr/>
        </p:nvPicPr>
        <p:blipFill>
          <a:blip xmlns:r="http://schemas.openxmlformats.org/officeDocument/2006/relationships" xmlns:a="http://schemas.openxmlformats.org/drawingml/2006/main" r:embed="R00d5e979df9e4681"/>
          <a:stretch xmlns:a="http://schemas.openxmlformats.org/drawingml/2006/main">
            <a:fillRect/>
          </a:stretch>
        </p:blipFill>
        <p:spPr>
          <a:xfrm xmlns:a="http://schemas.openxmlformats.org/drawingml/2006/main">
            <a:off x="714375" y="-19050"/>
            <a:ext cx="7705725" cy="5762625"/>
          </a:xfrm>
          <a:prstGeom xmlns:a="http://schemas.openxmlformats.org/drawingml/2006/main" prst="rect"/>
          <a:effectLst xmlns:a="http://schemas.openxmlformats.org/drawingml/2006/main"/>
        </p:spPr>
      </p:pic>
      <p:sp>
        <p:nvSpPr>
          <p:cNvPr id="852" name="Rectangle2 1"/>
          <p:cNvSpPr txBox="0"/>
          <p:nvPr/>
        </p:nvSpPr>
        <p:spPr>
          <a:xfrm xmlns:a="http://schemas.openxmlformats.org/drawingml/2006/main">
            <a:off x="762000" y="2352675"/>
            <a:ext cx="7629525" cy="1219200"/>
          </a:xfrm>
          <a:prstGeom xmlns:a="http://schemas.openxmlformats.org/drawingml/2006/main" prst="rect">
            <a:avLst/>
          </a:prstGeom>
          <a:solidFill xmlns:a="http://schemas.openxmlformats.org/drawingml/2006/main">
            <a:srgbClr val="FFFFFF"/>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853" name="bluetape.png 2"/>
          <p:cNvPicPr>
            <a:picLocks xmlns:a="http://schemas.openxmlformats.org/drawingml/2006/main" noChangeAspect="1"/>
          </p:cNvPicPr>
          <p:nvPr/>
        </p:nvPicPr>
        <p:blipFill>
          <a:blip xmlns:r="http://schemas.openxmlformats.org/officeDocument/2006/relationships" xmlns:a="http://schemas.openxmlformats.org/drawingml/2006/main" r:embed="Rf015bb6564bb4989"/>
          <a:stretch xmlns:a="http://schemas.openxmlformats.org/drawingml/2006/main">
            <a:fillRect/>
          </a:stretch>
        </p:blipFill>
        <p:spPr>
          <a:xfrm xmlns:a="http://schemas.openxmlformats.org/drawingml/2006/main">
            <a:off x="3019425" y="4429125"/>
            <a:ext cx="3095625" cy="1009650"/>
          </a:xfrm>
          <a:prstGeom xmlns:a="http://schemas.openxmlformats.org/drawingml/2006/main" prst="rect"/>
          <a:effectLst xmlns:a="http://schemas.openxmlformats.org/drawingml/2006/main"/>
        </p:spPr>
      </p:pic>
      <p:sp>
        <p:nvSpPr>
          <p:cNvPr id="854" name="TextBox 2"/>
          <p:cNvSpPr txBox="1"/>
          <p:nvPr/>
        </p:nvSpPr>
        <p:spPr>
          <a:xfrm xmlns:a="http://schemas.openxmlformats.org/drawingml/2006/main">
            <a:off x="3219450" y="4810125"/>
            <a:ext cx="4619625" cy="2667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325" b="0" i="0" u="none" spc="0" dirty="0" smtClean="0">
                <a:solidFill>
                  <a:srgbClr val="ffffff"/>
                </a:solidFill>
                <a:latin typeface="Permanent Marker"/>
              </a:rPr>
              <a:t>-</a:t>
            </a:r>
            <a:r>
              <a:rPr lang="en-US" sz="1650" b="0" i="0" u="none" spc="0" dirty="0" smtClean="0">
                <a:solidFill>
                  <a:srgbClr val="ffffff"/>
                </a:solidFill>
                <a:latin typeface="Permanent Marker"/>
              </a:rPr>
              <a:t>DIVERSITY 101</a:t>
            </a:r>
            <a:r>
              <a:rPr lang="en-US" sz="2325" b="0" i="0" u="none" spc="0" dirty="0" smtClean="0">
                <a:solidFill>
                  <a:srgbClr val="ffffff"/>
                </a:solidFill>
                <a:latin typeface="Permanent Marker"/>
              </a:rPr>
              <a:t>-</a:t>
            </a:r>
          </a:p>
        </p:txBody>
      </p:sp>
      <p:sp>
        <p:nvSpPr>
          <p:cNvPr id="855" name="TextBox 1"/>
          <p:cNvSpPr txBox="1"/>
          <p:nvPr/>
        </p:nvSpPr>
        <p:spPr>
          <a:xfrm xmlns:a="http://schemas.openxmlformats.org/drawingml/2006/main">
            <a:off x="-695325" y="2314575"/>
            <a:ext cx="10553700" cy="26003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9375" b="1" i="0" u="none" spc="0" dirty="0" smtClean="0">
                <a:solidFill>
                  <a:srgbClr val="ffffff"/>
                </a:solidFill>
                <a:latin typeface="Gotham"/>
              </a:rPr>
              <a:t>LEADERSHIP</a:t>
            </a:r>
          </a:p>
          <a:p xmlns:a="http://schemas.openxmlformats.org/drawingml/2006/main">
            <a:pPr algn="ctr"/>
            <a:r>
              <a:rPr lang="en-US" sz="9375" b="1" i="0" u="none" spc="0" dirty="0" smtClean="0">
                <a:solidFill>
                  <a:srgbClr val="ffffff"/>
                </a:solidFill>
                <a:latin typeface="Gotham"/>
              </a:rPr>
              <a:t>tasks</a:t>
            </a:r>
          </a:p>
        </p:txBody>
      </p:sp>
    </p:spTree>
  </p:cSld>
</p:sld>
</file>

<file path=ppt/slides/slide51.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pic>
        <p:nvPicPr>
          <p:cNvPr id="857" name="GRID.001.jpg 1"/>
          <p:cNvPicPr>
            <a:picLocks xmlns:a="http://schemas.openxmlformats.org/drawingml/2006/main" noChangeAspect="1"/>
          </p:cNvPicPr>
          <p:nvPr/>
        </p:nvPicPr>
        <p:blipFill>
          <a:blip xmlns:r="http://schemas.openxmlformats.org/officeDocument/2006/relationships" xmlns:a="http://schemas.openxmlformats.org/drawingml/2006/main" r:embed="R644ee24edeff483a"/>
          <a:stretch xmlns:a="http://schemas.openxmlformats.org/drawingml/2006/main">
            <a:fillRect/>
          </a:stretch>
        </p:blipFill>
        <p:spPr>
          <a:xfrm xmlns:a="http://schemas.openxmlformats.org/drawingml/2006/main">
            <a:off x="762000" y="0"/>
            <a:ext cx="7620000" cy="5715000"/>
          </a:xfrm>
          <a:prstGeom xmlns:a="http://schemas.openxmlformats.org/drawingml/2006/main" prst="rect"/>
          <a:effectLst xmlns:a="http://schemas.openxmlformats.org/drawingml/2006/main"/>
        </p:spPr>
      </p:pic>
      <p:sp>
        <p:nvSpPr>
          <p:cNvPr id="858" name="Rectangle2 42"/>
          <p:cNvSpPr txBox="0"/>
          <p:nvPr/>
        </p:nvSpPr>
        <p:spPr>
          <a:xfrm xmlns:a="http://schemas.openxmlformats.org/drawingml/2006/main">
            <a:off x="762000" y="1219200"/>
            <a:ext cx="7620000" cy="4495800"/>
          </a:xfrm>
          <a:prstGeom xmlns:a="http://schemas.openxmlformats.org/drawingml/2006/main" prst="rect">
            <a:avLst/>
          </a:prstGeom>
          <a:solidFill xmlns:a="http://schemas.openxmlformats.org/drawingml/2006/main">
            <a:srgbClr val="77C4D3"/>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59" name="Rectangle2 45"/>
          <p:cNvSpPr txBox="0"/>
          <p:nvPr/>
        </p:nvSpPr>
        <p:spPr>
          <a:xfrm xmlns:a="http://schemas.openxmlformats.org/drawingml/2006/main">
            <a:off x="762000" y="0"/>
            <a:ext cx="7620000" cy="1219200"/>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60" name="Rectangle2 44"/>
          <p:cNvSpPr txBox="0"/>
          <p:nvPr/>
        </p:nvSpPr>
        <p:spPr>
          <a:xfrm xmlns:a="http://schemas.openxmlformats.org/drawingml/2006/main">
            <a:off x="6334125" y="2524125"/>
            <a:ext cx="1809750" cy="590550"/>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61" name="TextBox 23"/>
          <p:cNvSpPr txBox="1"/>
          <p:nvPr/>
        </p:nvSpPr>
        <p:spPr>
          <a:xfrm xmlns:a="http://schemas.openxmlformats.org/drawingml/2006/main">
            <a:off x="6362700" y="2619375"/>
            <a:ext cx="171450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Ubuntu"/>
              </a:rPr>
              <a:t>Human Behavior</a:t>
            </a:r>
          </a:p>
        </p:txBody>
      </p:sp>
      <p:sp>
        <p:nvSpPr>
          <p:cNvPr id="862" name="TextBox 31"/>
          <p:cNvSpPr txBox="1"/>
          <p:nvPr/>
        </p:nvSpPr>
        <p:spPr>
          <a:xfrm xmlns:a="http://schemas.openxmlformats.org/drawingml/2006/main">
            <a:off x="6848475" y="2809875"/>
            <a:ext cx="1123950" cy="3238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ffffff"/>
                </a:solidFill>
                <a:latin typeface="Ubuntu"/>
              </a:rPr>
              <a:t>People Change People</a:t>
            </a:r>
          </a:p>
        </p:txBody>
      </p:sp>
      <p:sp>
        <p:nvSpPr>
          <p:cNvPr id="863" name="Rectangle2 43"/>
          <p:cNvSpPr txBox="0"/>
          <p:nvPr/>
        </p:nvSpPr>
        <p:spPr>
          <a:xfrm xmlns:a="http://schemas.openxmlformats.org/drawingml/2006/main">
            <a:off x="3800475" y="2533650"/>
            <a:ext cx="1809750" cy="590550"/>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64" name="TextBox 23"/>
          <p:cNvSpPr txBox="1"/>
          <p:nvPr/>
        </p:nvSpPr>
        <p:spPr>
          <a:xfrm xmlns:a="http://schemas.openxmlformats.org/drawingml/2006/main">
            <a:off x="3800475" y="2619375"/>
            <a:ext cx="18002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Ubuntu"/>
              </a:rPr>
              <a:t>Diversity &amp; Inclusion</a:t>
            </a:r>
          </a:p>
        </p:txBody>
      </p:sp>
      <p:sp>
        <p:nvSpPr>
          <p:cNvPr id="865" name="TextBox 31"/>
          <p:cNvSpPr txBox="1"/>
          <p:nvPr/>
        </p:nvSpPr>
        <p:spPr>
          <a:xfrm xmlns:a="http://schemas.openxmlformats.org/drawingml/2006/main">
            <a:off x="3933825" y="2809875"/>
            <a:ext cx="161925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ffffff"/>
                </a:solidFill>
                <a:latin typeface="Ubuntu"/>
              </a:rPr>
              <a:t>Intent vs.  Impact</a:t>
            </a:r>
          </a:p>
        </p:txBody>
      </p:sp>
      <p:sp>
        <p:nvSpPr>
          <p:cNvPr id="866" name="Rectangle2 35"/>
          <p:cNvSpPr txBox="0"/>
          <p:nvPr/>
        </p:nvSpPr>
        <p:spPr>
          <a:xfrm xmlns:a="http://schemas.openxmlformats.org/drawingml/2006/main">
            <a:off x="6677025" y="4581525"/>
            <a:ext cx="1438275"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67" name="Rectangle2 34"/>
          <p:cNvSpPr txBox="0"/>
          <p:nvPr/>
        </p:nvSpPr>
        <p:spPr>
          <a:xfrm xmlns:a="http://schemas.openxmlformats.org/drawingml/2006/main">
            <a:off x="6677025" y="3914775"/>
            <a:ext cx="1438275"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68" name="Rectangle2 33"/>
          <p:cNvSpPr txBox="0"/>
          <p:nvPr/>
        </p:nvSpPr>
        <p:spPr>
          <a:xfrm xmlns:a="http://schemas.openxmlformats.org/drawingml/2006/main">
            <a:off x="6677025" y="3267075"/>
            <a:ext cx="1438275"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69" name="Path2 49"/>
          <p:cNvSpPr txBox="0"/>
          <p:nvPr/>
        </p:nvSpPr>
        <p:spPr>
          <a:xfrm xmlns:a="http://schemas.openxmlformats.org/drawingml/2006/main">
            <a:off x="6029325" y="2828925"/>
            <a:ext cx="9525" cy="20193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a:effectLst xmlns:a="http://schemas.openxmlformats.org/drawingml/2006/main"/>
        </p:spPr>
      </p:sp>
      <p:sp>
        <p:nvSpPr>
          <p:cNvPr id="870" name="Path2 50"/>
          <p:cNvSpPr txBox="0"/>
          <p:nvPr/>
        </p:nvSpPr>
        <p:spPr>
          <a:xfrm xmlns:a="http://schemas.openxmlformats.org/drawingml/2006/main">
            <a:off x="6029325" y="2828925"/>
            <a:ext cx="228600" cy="95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a:effectLst xmlns:a="http://schemas.openxmlformats.org/drawingml/2006/main"/>
        </p:spPr>
      </p:sp>
      <p:sp>
        <p:nvSpPr>
          <p:cNvPr id="871" name="Path2 51"/>
          <p:cNvSpPr txBox="0"/>
          <p:nvPr/>
        </p:nvSpPr>
        <p:spPr>
          <a:xfrm xmlns:a="http://schemas.openxmlformats.org/drawingml/2006/main">
            <a:off x="6029325" y="3476625"/>
            <a:ext cx="504825" cy="95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a:effectLst xmlns:a="http://schemas.openxmlformats.org/drawingml/2006/main"/>
        </p:spPr>
      </p:sp>
      <p:sp>
        <p:nvSpPr>
          <p:cNvPr id="872" name="TextBox 37"/>
          <p:cNvSpPr txBox="1"/>
          <p:nvPr/>
        </p:nvSpPr>
        <p:spPr>
          <a:xfrm xmlns:a="http://schemas.openxmlformats.org/drawingml/2006/main">
            <a:off x="6667500" y="3324225"/>
            <a:ext cx="142875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000000"/>
                </a:solidFill>
                <a:latin typeface="Ubuntu"/>
              </a:rPr>
              <a:t>Human Goals</a:t>
            </a:r>
          </a:p>
        </p:txBody>
      </p:sp>
      <p:sp>
        <p:nvSpPr>
          <p:cNvPr id="873" name="Path2 52"/>
          <p:cNvSpPr txBox="0"/>
          <p:nvPr/>
        </p:nvSpPr>
        <p:spPr>
          <a:xfrm xmlns:a="http://schemas.openxmlformats.org/drawingml/2006/main">
            <a:off x="6029325" y="4152900"/>
            <a:ext cx="504825" cy="95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a:effectLst xmlns:a="http://schemas.openxmlformats.org/drawingml/2006/main"/>
        </p:spPr>
      </p:sp>
      <p:sp>
        <p:nvSpPr>
          <p:cNvPr id="874" name="TextBox 38"/>
          <p:cNvSpPr txBox="1"/>
          <p:nvPr/>
        </p:nvSpPr>
        <p:spPr>
          <a:xfrm xmlns:a="http://schemas.openxmlformats.org/drawingml/2006/main">
            <a:off x="7200900" y="3533775"/>
            <a:ext cx="885825"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Ubuntu"/>
              </a:rPr>
              <a:t>Safety, Significance &amp; Belonging </a:t>
            </a:r>
          </a:p>
        </p:txBody>
      </p:sp>
      <p:sp>
        <p:nvSpPr>
          <p:cNvPr id="875" name="Path2 53"/>
          <p:cNvSpPr txBox="0"/>
          <p:nvPr/>
        </p:nvSpPr>
        <p:spPr>
          <a:xfrm xmlns:a="http://schemas.openxmlformats.org/drawingml/2006/main">
            <a:off x="6029325" y="4838700"/>
            <a:ext cx="504825" cy="95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a:effectLst xmlns:a="http://schemas.openxmlformats.org/drawingml/2006/main"/>
        </p:spPr>
      </p:sp>
      <p:sp>
        <p:nvSpPr>
          <p:cNvPr id="876" name="TextBox 39"/>
          <p:cNvSpPr txBox="1"/>
          <p:nvPr/>
        </p:nvSpPr>
        <p:spPr>
          <a:xfrm xmlns:a="http://schemas.openxmlformats.org/drawingml/2006/main">
            <a:off x="6724650" y="3981450"/>
            <a:ext cx="144780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000000"/>
                </a:solidFill>
                <a:latin typeface="Ubuntu"/>
              </a:rPr>
              <a:t>Human Soul</a:t>
            </a:r>
          </a:p>
        </p:txBody>
      </p:sp>
      <p:sp>
        <p:nvSpPr>
          <p:cNvPr id="877" name="TextBox 40"/>
          <p:cNvSpPr txBox="1"/>
          <p:nvPr/>
        </p:nvSpPr>
        <p:spPr>
          <a:xfrm xmlns:a="http://schemas.openxmlformats.org/drawingml/2006/main">
            <a:off x="6657975" y="4152900"/>
            <a:ext cx="1447800"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Ubuntu"/>
              </a:rPr>
              <a:t>Relationship between the body &amp; soul</a:t>
            </a:r>
          </a:p>
        </p:txBody>
      </p:sp>
      <p:sp>
        <p:nvSpPr>
          <p:cNvPr id="878" name="TextBox 41"/>
          <p:cNvSpPr txBox="1"/>
          <p:nvPr/>
        </p:nvSpPr>
        <p:spPr>
          <a:xfrm xmlns:a="http://schemas.openxmlformats.org/drawingml/2006/main">
            <a:off x="6715125" y="4638675"/>
            <a:ext cx="13811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1" i="0" u="none" spc="0" dirty="0" smtClean="0">
                <a:solidFill>
                  <a:srgbClr val="000000"/>
                </a:solidFill>
                <a:latin typeface="Ubuntu"/>
              </a:rPr>
              <a:t>Perceived Conflict</a:t>
            </a:r>
          </a:p>
        </p:txBody>
      </p:sp>
      <p:sp>
        <p:nvSpPr>
          <p:cNvPr id="879" name="TextBox 42"/>
          <p:cNvSpPr txBox="1"/>
          <p:nvPr/>
        </p:nvSpPr>
        <p:spPr>
          <a:xfrm xmlns:a="http://schemas.openxmlformats.org/drawingml/2006/main">
            <a:off x="7267575" y="4800600"/>
            <a:ext cx="838200"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Ubuntu"/>
              </a:rPr>
              <a:t>Context, Culture &amp; Goals</a:t>
            </a:r>
          </a:p>
        </p:txBody>
      </p:sp>
      <p:sp>
        <p:nvSpPr>
          <p:cNvPr id="880" name="Rectangle2 32"/>
          <p:cNvSpPr txBox="0"/>
          <p:nvPr/>
        </p:nvSpPr>
        <p:spPr>
          <a:xfrm xmlns:a="http://schemas.openxmlformats.org/drawingml/2006/main">
            <a:off x="4191000" y="4600575"/>
            <a:ext cx="1438275"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81" name="Rectangle2 25"/>
          <p:cNvSpPr txBox="0"/>
          <p:nvPr/>
        </p:nvSpPr>
        <p:spPr>
          <a:xfrm xmlns:a="http://schemas.openxmlformats.org/drawingml/2006/main">
            <a:off x="4191000" y="3286125"/>
            <a:ext cx="1495425"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82" name="Rectangle2 27"/>
          <p:cNvSpPr txBox="0"/>
          <p:nvPr/>
        </p:nvSpPr>
        <p:spPr>
          <a:xfrm xmlns:a="http://schemas.openxmlformats.org/drawingml/2006/main">
            <a:off x="4191000" y="3933825"/>
            <a:ext cx="1657350"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83" name="TextBox 37"/>
          <p:cNvSpPr txBox="1"/>
          <p:nvPr/>
        </p:nvSpPr>
        <p:spPr>
          <a:xfrm xmlns:a="http://schemas.openxmlformats.org/drawingml/2006/main">
            <a:off x="4191000" y="3352800"/>
            <a:ext cx="14954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000000"/>
                </a:solidFill>
                <a:latin typeface="Ubuntu"/>
              </a:rPr>
              <a:t>Cultural Competence</a:t>
            </a:r>
          </a:p>
        </p:txBody>
      </p:sp>
      <p:sp>
        <p:nvSpPr>
          <p:cNvPr id="884" name="TextBox 38"/>
          <p:cNvSpPr txBox="1"/>
          <p:nvPr/>
        </p:nvSpPr>
        <p:spPr>
          <a:xfrm xmlns:a="http://schemas.openxmlformats.org/drawingml/2006/main">
            <a:off x="4724400" y="3533775"/>
            <a:ext cx="8858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000000"/>
                </a:solidFill>
                <a:latin typeface="Ubuntu"/>
              </a:rPr>
              <a:t>Context</a:t>
            </a:r>
          </a:p>
        </p:txBody>
      </p:sp>
      <p:sp>
        <p:nvSpPr>
          <p:cNvPr id="885" name="TextBox 39"/>
          <p:cNvSpPr txBox="1"/>
          <p:nvPr/>
        </p:nvSpPr>
        <p:spPr>
          <a:xfrm xmlns:a="http://schemas.openxmlformats.org/drawingml/2006/main">
            <a:off x="4191000" y="4010025"/>
            <a:ext cx="165735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000000"/>
                </a:solidFill>
                <a:latin typeface="Ubuntu"/>
              </a:rPr>
              <a:t>Inclusive Environments</a:t>
            </a:r>
          </a:p>
        </p:txBody>
      </p:sp>
      <p:sp>
        <p:nvSpPr>
          <p:cNvPr id="886" name="TextBox 40"/>
          <p:cNvSpPr txBox="1"/>
          <p:nvPr/>
        </p:nvSpPr>
        <p:spPr>
          <a:xfrm xmlns:a="http://schemas.openxmlformats.org/drawingml/2006/main">
            <a:off x="4781550" y="4181475"/>
            <a:ext cx="83820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000000"/>
                </a:solidFill>
                <a:latin typeface="Ubuntu"/>
              </a:rPr>
              <a:t>Practice</a:t>
            </a:r>
          </a:p>
        </p:txBody>
      </p:sp>
      <p:sp>
        <p:nvSpPr>
          <p:cNvPr id="887" name="TextBox 41"/>
          <p:cNvSpPr txBox="1"/>
          <p:nvPr/>
        </p:nvSpPr>
        <p:spPr>
          <a:xfrm xmlns:a="http://schemas.openxmlformats.org/drawingml/2006/main">
            <a:off x="4181475" y="4667250"/>
            <a:ext cx="14192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1" i="0" u="none" spc="0" dirty="0" smtClean="0">
                <a:solidFill>
                  <a:srgbClr val="000000"/>
                </a:solidFill>
                <a:latin typeface="Ubuntu"/>
              </a:rPr>
              <a:t>Diversity Education</a:t>
            </a:r>
          </a:p>
        </p:txBody>
      </p:sp>
      <p:sp>
        <p:nvSpPr>
          <p:cNvPr id="888" name="TextBox 42"/>
          <p:cNvSpPr txBox="1"/>
          <p:nvPr/>
        </p:nvSpPr>
        <p:spPr>
          <a:xfrm xmlns:a="http://schemas.openxmlformats.org/drawingml/2006/main">
            <a:off x="4772025" y="4829175"/>
            <a:ext cx="83820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000000"/>
                </a:solidFill>
                <a:latin typeface="Ubuntu"/>
              </a:rPr>
              <a:t>Information</a:t>
            </a:r>
          </a:p>
        </p:txBody>
      </p:sp>
      <p:sp>
        <p:nvSpPr>
          <p:cNvPr id="889" name="Group 6"/>
          <p:cNvSpPr txBox="0"/>
          <p:nvPr/>
        </p:nvSpPr>
        <p:spPr>
          <a:xfrm xmlns:a="http://schemas.openxmlformats.org/drawingml/2006/main">
            <a:off x="3514725" y="2819400"/>
            <a:ext cx="504825" cy="20193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890" name="Rectangle2 1"/>
          <p:cNvSpPr txBox="0"/>
          <p:nvPr/>
        </p:nvSpPr>
        <p:spPr>
          <a:xfrm xmlns:a="http://schemas.openxmlformats.org/drawingml/2006/main">
            <a:off x="990600" y="1438275"/>
            <a:ext cx="7153275" cy="733425"/>
          </a:xfrm>
          <a:prstGeom xmlns:a="http://schemas.openxmlformats.org/drawingml/2006/main" prst="rect">
            <a:avLst/>
          </a:prstGeom>
          <a:solidFill xmlns:a="http://schemas.openxmlformats.org/drawingml/2006/main">
            <a:srgbClr val="F6F79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91" name="TextBox 22"/>
          <p:cNvSpPr txBox="1"/>
          <p:nvPr/>
        </p:nvSpPr>
        <p:spPr>
          <a:xfrm xmlns:a="http://schemas.openxmlformats.org/drawingml/2006/main">
            <a:off x="1076325" y="1485900"/>
            <a:ext cx="6991350" cy="3619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2325" b="1" i="0" u="none" spc="0" dirty="0" smtClean="0">
                <a:solidFill>
                  <a:srgbClr val="000000"/>
                </a:solidFill>
                <a:latin typeface="Ubuntu"/>
              </a:rPr>
              <a:t>Strategies for Corrective Actions &amp; Healing</a:t>
            </a:r>
          </a:p>
        </p:txBody>
      </p:sp>
      <p:sp>
        <p:nvSpPr>
          <p:cNvPr id="892" name="TextBox 29"/>
          <p:cNvSpPr txBox="1"/>
          <p:nvPr/>
        </p:nvSpPr>
        <p:spPr>
          <a:xfrm xmlns:a="http://schemas.openxmlformats.org/drawingml/2006/main">
            <a:off x="2876550" y="1828800"/>
            <a:ext cx="3638550" cy="2762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000000"/>
                </a:solidFill>
                <a:latin typeface="Ubuntu"/>
              </a:rPr>
              <a:t>Bigotry-Prejudice-Discrimination</a:t>
            </a:r>
          </a:p>
        </p:txBody>
      </p:sp>
      <p:sp>
        <p:nvSpPr>
          <p:cNvPr id="893" name="Rectangle2 16"/>
          <p:cNvSpPr txBox="0"/>
          <p:nvPr/>
        </p:nvSpPr>
        <p:spPr>
          <a:xfrm xmlns:a="http://schemas.openxmlformats.org/drawingml/2006/main">
            <a:off x="1238250" y="2543175"/>
            <a:ext cx="1809750" cy="590550"/>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894" name="TextBox 23"/>
          <p:cNvSpPr txBox="1"/>
          <p:nvPr/>
        </p:nvSpPr>
        <p:spPr>
          <a:xfrm xmlns:a="http://schemas.openxmlformats.org/drawingml/2006/main">
            <a:off x="1247775" y="2609850"/>
            <a:ext cx="18002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Ubuntu"/>
              </a:rPr>
              <a:t>Affirmative Actions</a:t>
            </a:r>
          </a:p>
        </p:txBody>
      </p:sp>
      <p:sp>
        <p:nvSpPr>
          <p:cNvPr id="895" name="TextBox 31"/>
          <p:cNvSpPr txBox="1"/>
          <p:nvPr/>
        </p:nvSpPr>
        <p:spPr>
          <a:xfrm xmlns:a="http://schemas.openxmlformats.org/drawingml/2006/main">
            <a:off x="1333500" y="2828925"/>
            <a:ext cx="159067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ffffff"/>
                </a:solidFill>
                <a:latin typeface="Ubuntu"/>
              </a:rPr>
              <a:t>Impact vs. Intent</a:t>
            </a:r>
          </a:p>
        </p:txBody>
      </p:sp>
      <p:sp>
        <p:nvSpPr>
          <p:cNvPr id="896" name="Group 13"/>
          <p:cNvSpPr txBox="0"/>
          <p:nvPr/>
        </p:nvSpPr>
        <p:spPr>
          <a:xfrm xmlns:a="http://schemas.openxmlformats.org/drawingml/2006/main">
            <a:off x="942975" y="2867025"/>
            <a:ext cx="2114550" cy="22193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897" name="TextBox 37"/>
          <p:cNvSpPr txBox="1"/>
          <p:nvPr/>
        </p:nvSpPr>
        <p:spPr>
          <a:xfrm xmlns:a="http://schemas.openxmlformats.org/drawingml/2006/main">
            <a:off x="1704975" y="3400425"/>
            <a:ext cx="13430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1" i="0" u="none" spc="0" dirty="0" smtClean="0">
                <a:solidFill>
                  <a:srgbClr val="000000"/>
                </a:solidFill>
                <a:latin typeface="Ubuntu"/>
              </a:rPr>
              <a:t>Discrimination</a:t>
            </a:r>
          </a:p>
        </p:txBody>
      </p:sp>
      <p:sp>
        <p:nvSpPr>
          <p:cNvPr id="898" name="TextBox 38"/>
          <p:cNvSpPr txBox="1"/>
          <p:nvPr/>
        </p:nvSpPr>
        <p:spPr>
          <a:xfrm xmlns:a="http://schemas.openxmlformats.org/drawingml/2006/main">
            <a:off x="1628775" y="3562350"/>
            <a:ext cx="1495425" cy="1333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675" b="0" i="0" u="none" spc="0" dirty="0" smtClean="0">
                <a:solidFill>
                  <a:srgbClr val="000000"/>
                </a:solidFill>
                <a:latin typeface="Ubuntu"/>
              </a:rPr>
              <a:t>1964 Civil Rights Act   1990 ADA</a:t>
            </a:r>
          </a:p>
        </p:txBody>
      </p:sp>
      <p:sp>
        <p:nvSpPr>
          <p:cNvPr id="899" name="TextBox 39"/>
          <p:cNvSpPr txBox="1"/>
          <p:nvPr/>
        </p:nvSpPr>
        <p:spPr>
          <a:xfrm xmlns:a="http://schemas.openxmlformats.org/drawingml/2006/main">
            <a:off x="1609725" y="4057650"/>
            <a:ext cx="143827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1" i="0" u="none" spc="0" dirty="0" smtClean="0">
                <a:solidFill>
                  <a:srgbClr val="000000"/>
                </a:solidFill>
                <a:latin typeface="Ubuntu"/>
              </a:rPr>
              <a:t>Legal Recourse</a:t>
            </a:r>
          </a:p>
        </p:txBody>
      </p:sp>
      <p:sp>
        <p:nvSpPr>
          <p:cNvPr id="900" name="TextBox 40"/>
          <p:cNvSpPr txBox="1"/>
          <p:nvPr/>
        </p:nvSpPr>
        <p:spPr>
          <a:xfrm xmlns:a="http://schemas.openxmlformats.org/drawingml/2006/main">
            <a:off x="2219325" y="4229100"/>
            <a:ext cx="838200" cy="1333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Ubuntu"/>
              </a:rPr>
              <a:t>NAACP, ACLU</a:t>
            </a:r>
          </a:p>
        </p:txBody>
      </p:sp>
      <p:sp>
        <p:nvSpPr>
          <p:cNvPr id="901" name="TextBox 41"/>
          <p:cNvSpPr txBox="1"/>
          <p:nvPr/>
        </p:nvSpPr>
        <p:spPr>
          <a:xfrm xmlns:a="http://schemas.openxmlformats.org/drawingml/2006/main">
            <a:off x="1619250" y="4705350"/>
            <a:ext cx="14192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1" i="0" u="none" spc="0" dirty="0" smtClean="0">
                <a:solidFill>
                  <a:srgbClr val="000000"/>
                </a:solidFill>
                <a:latin typeface="Ubuntu"/>
              </a:rPr>
              <a:t>Goals &amp; Measures</a:t>
            </a:r>
          </a:p>
        </p:txBody>
      </p:sp>
      <p:sp>
        <p:nvSpPr>
          <p:cNvPr id="902" name="TextBox 42"/>
          <p:cNvSpPr txBox="1"/>
          <p:nvPr/>
        </p:nvSpPr>
        <p:spPr>
          <a:xfrm xmlns:a="http://schemas.openxmlformats.org/drawingml/2006/main">
            <a:off x="1619250" y="4876800"/>
            <a:ext cx="1428750" cy="1333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Ubuntu"/>
              </a:rPr>
              <a:t>EEOC, HR &amp; Policies</a:t>
            </a:r>
          </a:p>
        </p:txBody>
      </p:sp>
      <p:sp>
        <p:nvSpPr>
          <p:cNvPr id="903" name="Group 11"/>
          <p:cNvSpPr txBox="0"/>
          <p:nvPr/>
        </p:nvSpPr>
        <p:spPr>
          <a:xfrm xmlns:a="http://schemas.openxmlformats.org/drawingml/2006/main">
            <a:off x="2028825" y="2295525"/>
            <a:ext cx="4848225" cy="1619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904" name="Rectangle2 39"/>
          <p:cNvSpPr txBox="0"/>
          <p:nvPr/>
        </p:nvSpPr>
        <p:spPr>
          <a:xfrm xmlns:a="http://schemas.openxmlformats.org/drawingml/2006/main">
            <a:off x="7924800" y="381000"/>
            <a:ext cx="40957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905" name="Rectangle2 40"/>
          <p:cNvSpPr txBox="0"/>
          <p:nvPr/>
        </p:nvSpPr>
        <p:spPr>
          <a:xfrm xmlns:a="http://schemas.openxmlformats.org/drawingml/2006/main">
            <a:off x="714375" y="371475"/>
            <a:ext cx="40957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906" name="Rectangle2 41"/>
          <p:cNvSpPr txBox="0"/>
          <p:nvPr/>
        </p:nvSpPr>
        <p:spPr>
          <a:xfrm xmlns:a="http://schemas.openxmlformats.org/drawingml/2006/main">
            <a:off x="885825" y="152400"/>
            <a:ext cx="728662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907" name="RightTriangle2 22"/>
          <p:cNvSpPr txBox="0"/>
          <p:nvPr/>
        </p:nvSpPr>
        <p:spPr>
          <a:xfrm xmlns:a="http://schemas.openxmlformats.org/drawingml/2006/main">
            <a:off x="885825" y="914400"/>
            <a:ext cx="238125" cy="238125"/>
          </a:xfrm>
          <a:prstGeom xmlns:a="http://schemas.openxmlformats.org/drawingml/2006/main" prst="rtTriangle">
            <a:avLst/>
          </a:prstGeom>
          <a:solidFill xmlns:a="http://schemas.openxmlformats.org/drawingml/2006/main">
            <a:srgbClr val="666666"/>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908" name="RightTriangle2 23"/>
          <p:cNvSpPr txBox="0"/>
          <p:nvPr/>
        </p:nvSpPr>
        <p:spPr>
          <a:xfrm xmlns:a="http://schemas.openxmlformats.org/drawingml/2006/main">
            <a:off x="7924800" y="914400"/>
            <a:ext cx="238125" cy="238125"/>
          </a:xfrm>
          <a:prstGeom xmlns:a="http://schemas.openxmlformats.org/drawingml/2006/main" prst="rtTriangle">
            <a:avLst/>
          </a:prstGeom>
          <a:solidFill xmlns:a="http://schemas.openxmlformats.org/drawingml/2006/main">
            <a:srgbClr val="666666"/>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909" name="TextBox 52"/>
          <p:cNvSpPr txBox="1"/>
          <p:nvPr/>
        </p:nvSpPr>
        <p:spPr>
          <a:xfrm xmlns:a="http://schemas.openxmlformats.org/drawingml/2006/main">
            <a:off x="866775" y="352425"/>
            <a:ext cx="7267575" cy="4095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00" b="1" i="0" u="none" spc="0" dirty="0" smtClean="0">
                <a:solidFill>
                  <a:srgbClr val="000000"/>
                </a:solidFill>
                <a:latin typeface="Ubuntu"/>
              </a:rPr>
              <a:t>Diversity,</a:t>
            </a:r>
            <a:r>
              <a:rPr lang="en-US" sz="2700" b="1" i="0" u="none" spc="0" dirty="0" smtClean="0">
                <a:solidFill>
                  <a:srgbClr val="ffffff"/>
                </a:solidFill>
                <a:latin typeface="Ubuntu"/>
              </a:rPr>
              <a:t> </a:t>
            </a:r>
            <a:r>
              <a:rPr lang="en-US" sz="2700" b="0" i="0" u="none" spc="0" dirty="0" smtClean="0">
                <a:solidFill>
                  <a:srgbClr val="ea2e49"/>
                </a:solidFill>
                <a:latin typeface="Lobster"/>
              </a:rPr>
              <a:t>Inclusion </a:t>
            </a:r>
            <a:r>
              <a:rPr lang="en-US" sz="2700" b="1" i="0" u="none" spc="0" dirty="0" smtClean="0">
                <a:solidFill>
                  <a:srgbClr val="000000"/>
                </a:solidFill>
                <a:latin typeface="Ubuntu"/>
              </a:rPr>
              <a:t>&amp; Affirmative Actions</a:t>
            </a:r>
          </a:p>
        </p:txBody>
      </p:sp>
      <p:sp>
        <p:nvSpPr>
          <p:cNvPr id="910" name="Rectangle2 46"/>
          <p:cNvSpPr txBox="0"/>
          <p:nvPr/>
        </p:nvSpPr>
        <p:spPr>
          <a:xfrm xmlns:a="http://schemas.openxmlformats.org/drawingml/2006/main">
            <a:off x="762000" y="1200150"/>
            <a:ext cx="7620000" cy="95250"/>
          </a:xfrm>
          <a:prstGeom xmlns:a="http://schemas.openxmlformats.org/drawingml/2006/main" prst="rect">
            <a:avLst/>
          </a:prstGeom>
          <a:solidFill xmlns:a="http://schemas.openxmlformats.org/drawingml/2006/main">
            <a:srgbClr val="F6F792"/>
          </a:solidFill>
          <a:effectLst xmlns:a="http://schemas.openxmlformats.org/drawingml/2006/main">
            <a:outerShdw blurRad="50800" dist="38100" dir="2700000" algn="tl" rotWithShape="0">
              <a:srgbClr val="333745">
                <a:alpha val="49803"/>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daede2"/>
                </a:solidFill>
                <a:latin typeface="Nina Compressed"/>
              </a:rPr>
              <a:t/>
            </a:r>
          </a:p>
        </p:txBody>
      </p:sp>
    </p:spTree>
  </p:cSld>
</p:sld>
</file>

<file path=ppt/slides/slide52.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912" name="Group 2"/>
          <p:cNvSpPr txBox="0"/>
          <p:nvPr/>
        </p:nvSpPr>
        <p:spPr>
          <a:xfrm xmlns:a="http://schemas.openxmlformats.org/drawingml/2006/main">
            <a:off x="352425" y="1085850"/>
            <a:ext cx="8696325" cy="49244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913" name="AutoShape 4"/>
          <p:cNvSpPr txBox="0"/>
          <p:nvPr/>
        </p:nvSpPr>
        <p:spPr>
          <a:xfrm xmlns:a="http://schemas.openxmlformats.org/drawingml/2006/main">
            <a:off x="1400175" y="952500"/>
            <a:ext cx="6667500" cy="4505325"/>
          </a:xfrm>
          <a:prstGeom xmlns:a="http://schemas.openxmlformats.org/drawingml/2006/main" prst="triangle">
            <a:avLst/>
          </a:prstGeom>
          <a:solidFill xmlns:a="http://schemas.openxmlformats.org/drawingml/2006/main">
            <a:srgbClr val="6666FF"/>
          </a:solidFill>
          <a:ln xmlns:a="http://schemas.openxmlformats.org/drawingml/2006/main" w="0">
            <a:solidFill>
              <a:srgbClr val="FFFFFF"/>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75" b="0" i="0" u="none" spc="0" dirty="0" smtClean="0">
                <a:solidFill>
                  <a:srgbClr val="ffffff"/>
                </a:solidFill>
                <a:latin typeface="Arial"/>
              </a:rPr>
              <a:t/>
            </a:r>
          </a:p>
        </p:txBody>
      </p:sp>
      <p:sp>
        <p:nvSpPr>
          <p:cNvPr id="914" name="Title"/>
          <p:cNvSpPr txBox="1"/>
          <p:nvPr/>
        </p:nvSpPr>
        <p:spPr>
          <a:xfrm xmlns:a="http://schemas.openxmlformats.org/drawingml/2006/main">
            <a:off x="1143000" y="228600"/>
            <a:ext cx="6858000" cy="9525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225" b="0" i="0" u="none" spc="0" dirty="0" smtClean="0">
                <a:solidFill>
                  <a:srgbClr val="dfdef6"/>
                </a:solidFill>
                <a:latin typeface="Arial"/>
              </a:rPr>
              <a:t>The Model</a:t>
            </a:r>
          </a:p>
        </p:txBody>
      </p:sp>
      <p:sp>
        <p:nvSpPr>
          <p:cNvPr id="915" name="Line 6"/>
          <p:cNvSpPr txBox="0"/>
          <p:nvPr/>
        </p:nvSpPr>
        <p:spPr>
          <a:xfrm xmlns:a="http://schemas.openxmlformats.org/drawingml/2006/main">
            <a:off x="1905000" y="4819650"/>
            <a:ext cx="5581650" cy="9525"/>
          </a:xfrm>
          <a:prstGeom xmlns:a="http://schemas.openxmlformats.org/drawingml/2006/main" prst="rect">
            <a:avLst/>
          </a:prstGeom>
          <a:ln xmlns:a="http://schemas.openxmlformats.org/drawingml/2006/main" w="0">
            <a:solidFill>
              <a:srgbClr val="FFFFFF"/>
            </a:solidFill>
          </a:ln>
          <a:effectLst xmlns:a="http://schemas.openxmlformats.org/drawingml/2006/main"/>
        </p:spPr>
      </p:sp>
      <p:sp>
        <p:nvSpPr>
          <p:cNvPr id="916" name="Line 7"/>
          <p:cNvSpPr txBox="0"/>
          <p:nvPr/>
        </p:nvSpPr>
        <p:spPr>
          <a:xfrm xmlns:a="http://schemas.openxmlformats.org/drawingml/2006/main">
            <a:off x="2981325" y="3362325"/>
            <a:ext cx="3486150" cy="9525"/>
          </a:xfrm>
          <a:prstGeom xmlns:a="http://schemas.openxmlformats.org/drawingml/2006/main" prst="rect">
            <a:avLst/>
          </a:prstGeom>
          <a:ln xmlns:a="http://schemas.openxmlformats.org/drawingml/2006/main" w="0">
            <a:solidFill>
              <a:srgbClr val="FFFFFF"/>
            </a:solidFill>
          </a:ln>
          <a:effectLst xmlns:a="http://schemas.openxmlformats.org/drawingml/2006/main"/>
        </p:spPr>
      </p:sp>
      <p:sp>
        <p:nvSpPr>
          <p:cNvPr id="917" name="Line 8"/>
          <p:cNvSpPr txBox="0"/>
          <p:nvPr/>
        </p:nvSpPr>
        <p:spPr>
          <a:xfrm xmlns:a="http://schemas.openxmlformats.org/drawingml/2006/main">
            <a:off x="3486150" y="2600325"/>
            <a:ext cx="2343150" cy="9525"/>
          </a:xfrm>
          <a:prstGeom xmlns:a="http://schemas.openxmlformats.org/drawingml/2006/main" prst="rect">
            <a:avLst/>
          </a:prstGeom>
          <a:ln xmlns:a="http://schemas.openxmlformats.org/drawingml/2006/main" w="0">
            <a:solidFill>
              <a:srgbClr val="FFFFFF"/>
            </a:solidFill>
          </a:ln>
          <a:effectLst xmlns:a="http://schemas.openxmlformats.org/drawingml/2006/main"/>
        </p:spPr>
      </p:sp>
      <p:sp>
        <p:nvSpPr>
          <p:cNvPr id="918" name="Line 9"/>
          <p:cNvSpPr txBox="0"/>
          <p:nvPr/>
        </p:nvSpPr>
        <p:spPr>
          <a:xfrm xmlns:a="http://schemas.openxmlformats.org/drawingml/2006/main">
            <a:off x="2343150" y="4191000"/>
            <a:ext cx="4695825" cy="9525"/>
          </a:xfrm>
          <a:prstGeom xmlns:a="http://schemas.openxmlformats.org/drawingml/2006/main" prst="rect">
            <a:avLst/>
          </a:prstGeom>
          <a:ln xmlns:a="http://schemas.openxmlformats.org/drawingml/2006/main" w="0">
            <a:solidFill>
              <a:srgbClr val="FFFFFF"/>
            </a:solidFill>
          </a:ln>
          <a:effectLst xmlns:a="http://schemas.openxmlformats.org/drawingml/2006/main"/>
        </p:spPr>
      </p:sp>
      <p:sp>
        <p:nvSpPr>
          <p:cNvPr id="919" name="Text Box 10"/>
          <p:cNvSpPr txBox="1"/>
          <p:nvPr/>
        </p:nvSpPr>
        <p:spPr>
          <a:xfrm xmlns:a="http://schemas.openxmlformats.org/drawingml/2006/main">
            <a:off x="2667000" y="5019675"/>
            <a:ext cx="4448175" cy="3810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725" b="0" i="0" u="none" spc="0" dirty="0" smtClean="0">
                <a:solidFill>
                  <a:srgbClr val="ffff00"/>
                </a:solidFill>
                <a:latin typeface="Arial"/>
              </a:rPr>
              <a:t>Absence of Trust--Invulnerability</a:t>
            </a:r>
          </a:p>
        </p:txBody>
      </p:sp>
      <p:sp>
        <p:nvSpPr>
          <p:cNvPr id="920" name="Text Box 11"/>
          <p:cNvSpPr txBox="1"/>
          <p:nvPr/>
        </p:nvSpPr>
        <p:spPr>
          <a:xfrm xmlns:a="http://schemas.openxmlformats.org/drawingml/2006/main">
            <a:off x="2600325" y="4352925"/>
            <a:ext cx="4743450" cy="3810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725" b="0" i="0" u="none" spc="0" dirty="0" smtClean="0">
                <a:solidFill>
                  <a:srgbClr val="ffff00"/>
                </a:solidFill>
                <a:latin typeface="Arial"/>
              </a:rPr>
              <a:t>Fear of Conflict—Artificial Harmony</a:t>
            </a:r>
          </a:p>
        </p:txBody>
      </p:sp>
      <p:sp>
        <p:nvSpPr>
          <p:cNvPr id="921" name="Text Box 12"/>
          <p:cNvSpPr txBox="1"/>
          <p:nvPr/>
        </p:nvSpPr>
        <p:spPr>
          <a:xfrm xmlns:a="http://schemas.openxmlformats.org/drawingml/2006/main">
            <a:off x="2667000" y="3524250"/>
            <a:ext cx="4067175" cy="3810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725" b="0" i="0" u="none" spc="0" dirty="0" smtClean="0">
                <a:solidFill>
                  <a:srgbClr val="ffff00"/>
                </a:solidFill>
                <a:latin typeface="Arial"/>
              </a:rPr>
              <a:t>Lack of Commitment--Ambiguity</a:t>
            </a:r>
          </a:p>
        </p:txBody>
      </p:sp>
      <p:sp>
        <p:nvSpPr>
          <p:cNvPr id="922" name="Text Box 13"/>
          <p:cNvSpPr txBox="1"/>
          <p:nvPr/>
        </p:nvSpPr>
        <p:spPr>
          <a:xfrm xmlns:a="http://schemas.openxmlformats.org/drawingml/2006/main">
            <a:off x="3048000" y="2667000"/>
            <a:ext cx="3562350" cy="685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725" b="0" i="0" u="none" spc="0" dirty="0" smtClean="0">
                <a:solidFill>
                  <a:srgbClr val="ffff00"/>
                </a:solidFill>
                <a:latin typeface="Arial"/>
              </a:rPr>
              <a:t>Avoidance of Accountability</a:t>
            </a:r>
          </a:p>
          <a:p xmlns:a="http://schemas.openxmlformats.org/drawingml/2006/main">
            <a:pPr algn="l"/>
            <a:r>
              <a:rPr lang="en-US" sz="1725" b="0" i="0" u="none" spc="0" dirty="0" smtClean="0">
                <a:solidFill>
                  <a:srgbClr val="ffff00"/>
                </a:solidFill>
                <a:latin typeface="Arial"/>
              </a:rPr>
              <a:t>—Low Standards</a:t>
            </a:r>
          </a:p>
        </p:txBody>
      </p:sp>
      <p:sp>
        <p:nvSpPr>
          <p:cNvPr id="923" name="Text Box 14"/>
          <p:cNvSpPr txBox="1"/>
          <p:nvPr/>
        </p:nvSpPr>
        <p:spPr>
          <a:xfrm xmlns:a="http://schemas.openxmlformats.org/drawingml/2006/main">
            <a:off x="3362325" y="1714500"/>
            <a:ext cx="2914650" cy="685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725" b="0" i="0" u="none" spc="0" dirty="0" smtClean="0">
                <a:solidFill>
                  <a:srgbClr val="ffff00"/>
                </a:solidFill>
                <a:latin typeface="Arial"/>
              </a:rPr>
              <a:t>Inattention to results—</a:t>
            </a:r>
          </a:p>
          <a:p xmlns:a="http://schemas.openxmlformats.org/drawingml/2006/main">
            <a:pPr algn="l"/>
            <a:r>
              <a:rPr lang="en-US" sz="1725" b="0" i="0" u="none" spc="0" dirty="0" smtClean="0">
                <a:solidFill>
                  <a:srgbClr val="ffff00"/>
                </a:solidFill>
                <a:latin typeface="Arial"/>
              </a:rPr>
              <a:t>Status and Ego</a:t>
            </a:r>
          </a:p>
        </p:txBody>
      </p:sp>
    </p:spTree>
  </p:cSld>
</p:sld>
</file>

<file path=ppt/slides/slide53.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925" name="Title"/>
          <p:cNvSpPr txBox="1"/>
          <p:nvPr/>
        </p:nvSpPr>
        <p:spPr>
          <a:xfrm xmlns:a="http://schemas.openxmlformats.org/drawingml/2006/main">
            <a:off x="933450" y="3086100"/>
            <a:ext cx="7267575" cy="1933575"/>
          </a:xfrm>
          <a:prstGeom xmlns:a="http://schemas.openxmlformats.org/drawingml/2006/main" prst="rect">
            <a:avLst/>
          </a:prstGeom>
          <a:effectLst xmlns:a="http://schemas.openxmlformats.org/drawingml/2006/main"/>
        </p:spPr>
        <p:txBody>
          <a:bodyPr xmlns:a="http://schemas.openxmlformats.org/drawingml/2006/main" wrap="square" rtlCol="0" anchor="b">
            <a:spAutoFit/>
          </a:bodyPr>
          <a:lstStyle xmlns:a="http://schemas.openxmlformats.org/drawingml/2006/main"/>
          <a:p xmlns:a="http://schemas.openxmlformats.org/drawingml/2006/main">
            <a:pPr algn="ctr"/>
            <a:r>
              <a:rPr lang="en-US" sz="8025" b="0" i="0" u="none" spc="0" dirty="0" smtClean="0">
                <a:solidFill>
                  <a:srgbClr val="ffffff"/>
                </a:solidFill>
                <a:latin typeface="Destroy"/>
              </a:rPr>
              <a:t>Family </a:t>
            </a:r>
          </a:p>
          <a:p xmlns:a="http://schemas.openxmlformats.org/drawingml/2006/main">
            <a:pPr algn="ctr"/>
            <a:r>
              <a:rPr lang="en-US" sz="8025" b="0" i="0" u="none" spc="0" dirty="0" smtClean="0">
                <a:solidFill>
                  <a:srgbClr val="ffffff"/>
                </a:solidFill>
                <a:latin typeface="Destroy"/>
              </a:rPr>
              <a:t>or Team </a:t>
            </a:r>
          </a:p>
        </p:txBody>
      </p:sp>
    </p:spTree>
  </p:cSld>
</p:sld>
</file>

<file path=ppt/slides/slide54.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927" name="Title"/>
          <p:cNvSpPr txBox="1"/>
          <p:nvPr/>
        </p:nvSpPr>
        <p:spPr>
          <a:xfrm xmlns:a="http://schemas.openxmlformats.org/drawingml/2006/main">
            <a:off x="1057275" y="-104775"/>
            <a:ext cx="6810375" cy="9144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675" b="1" i="0" u="none" spc="0" dirty="0" smtClean="0">
                <a:solidFill>
                  <a:srgbClr val="ffffff"/>
                </a:solidFill>
                <a:latin typeface="Amasis"/>
              </a:rPr>
              <a:t>Family</a:t>
            </a:r>
          </a:p>
        </p:txBody>
      </p:sp>
      <p:sp>
        <p:nvSpPr>
          <p:cNvPr id="928" name="Body"/>
          <p:cNvSpPr txBox="1"/>
          <p:nvPr/>
        </p:nvSpPr>
        <p:spPr>
          <a:xfrm xmlns:a="http://schemas.openxmlformats.org/drawingml/2006/main">
            <a:off x="923925" y="723900"/>
            <a:ext cx="7286625" cy="46577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ffffff"/>
                </a:solidFill>
                <a:latin typeface="Amasis"/>
              </a:rPr>
              <a:t>-Belonging based on existing</a:t>
            </a:r>
          </a:p>
          <a:p xmlns:a="http://schemas.openxmlformats.org/drawingml/2006/main">
            <a:pPr algn="l"/>
            <a:r>
              <a:rPr lang="en-US" sz="1650" b="0" i="0" u="none" spc="0" dirty="0" smtClean="0">
                <a:solidFill>
                  <a:srgbClr val="ffffff"/>
                </a:solidFill>
                <a:latin typeface="Amasis"/>
              </a:rPr>
              <a:t>-Significance comes from relationship</a:t>
            </a:r>
          </a:p>
          <a:p xmlns:a="http://schemas.openxmlformats.org/drawingml/2006/main">
            <a:pPr algn="l"/>
            <a:r>
              <a:rPr lang="en-US" sz="1650" b="0" i="0" u="none" spc="0" dirty="0" smtClean="0">
                <a:solidFill>
                  <a:srgbClr val="ffffff"/>
                </a:solidFill>
                <a:latin typeface="Amasis"/>
              </a:rPr>
              <a:t>-Safety provided for by parents</a:t>
            </a:r>
          </a:p>
          <a:p xmlns:a="http://schemas.openxmlformats.org/drawingml/2006/main">
            <a:pPr algn="l"/>
            <a:r>
              <a:rPr lang="en-US" sz="1650" b="0" i="0" u="none" spc="0" dirty="0" smtClean="0">
                <a:solidFill>
                  <a:srgbClr val="ffffff"/>
                </a:solidFill>
                <a:latin typeface="Amasis"/>
              </a:rPr>
              <a:t>-Basic needs met by parents</a:t>
            </a:r>
          </a:p>
          <a:p xmlns:a="http://schemas.openxmlformats.org/drawingml/2006/main">
            <a:pPr algn="l"/>
            <a:r>
              <a:rPr lang="en-US" sz="1650" b="0" i="0" u="none" spc="0" dirty="0" smtClean="0">
                <a:solidFill>
                  <a:srgbClr val="ffffff"/>
                </a:solidFill>
                <a:latin typeface="Amasis"/>
              </a:rPr>
              <a:t>-Personal and group maintenance are emphasized</a:t>
            </a:r>
          </a:p>
          <a:p xmlns:a="http://schemas.openxmlformats.org/drawingml/2006/main">
            <a:pPr algn="l"/>
            <a:r>
              <a:rPr lang="en-US" sz="1650" b="0" i="0" u="none" spc="0" dirty="0" smtClean="0">
                <a:solidFill>
                  <a:srgbClr val="ffffff"/>
                </a:solidFill>
                <a:latin typeface="Amasis"/>
              </a:rPr>
              <a:t>-Acceptance is emphasized</a:t>
            </a:r>
          </a:p>
          <a:p xmlns:a="http://schemas.openxmlformats.org/drawingml/2006/main">
            <a:pPr algn="l"/>
            <a:r>
              <a:rPr lang="en-US" sz="1650" b="0" i="0" u="none" spc="0" dirty="0" smtClean="0">
                <a:solidFill>
                  <a:srgbClr val="ffffff"/>
                </a:solidFill>
                <a:latin typeface="Amasis"/>
              </a:rPr>
              <a:t>-Goal: be happy and comfortable</a:t>
            </a:r>
          </a:p>
          <a:p xmlns:a="http://schemas.openxmlformats.org/drawingml/2006/main">
            <a:pPr algn="l"/>
            <a:r>
              <a:rPr lang="en-US" sz="1650" b="0" i="0" u="none" spc="0" dirty="0" smtClean="0">
                <a:solidFill>
                  <a:srgbClr val="ffffff"/>
                </a:solidFill>
                <a:latin typeface="Amasis"/>
              </a:rPr>
              <a:t>-Conflict generally related to hurt feelings</a:t>
            </a:r>
          </a:p>
          <a:p xmlns:a="http://schemas.openxmlformats.org/drawingml/2006/main">
            <a:pPr algn="l"/>
            <a:r>
              <a:rPr lang="en-US" sz="1650" b="0" i="0" u="none" spc="0" dirty="0" smtClean="0">
                <a:solidFill>
                  <a:srgbClr val="ffffff"/>
                </a:solidFill>
                <a:latin typeface="Amasis"/>
              </a:rPr>
              <a:t>-Critique is based on being nice, fitting in and taking care of members</a:t>
            </a:r>
          </a:p>
          <a:p xmlns:a="http://schemas.openxmlformats.org/drawingml/2006/main">
            <a:pPr algn="l"/>
            <a:r>
              <a:rPr lang="en-US" sz="1650" b="0" i="0" u="none" spc="0" dirty="0" smtClean="0">
                <a:solidFill>
                  <a:srgbClr val="ffffff"/>
                </a:solidFill>
                <a:latin typeface="Amasis"/>
              </a:rPr>
              <a:t>-The "free lunch" still exists</a:t>
            </a:r>
          </a:p>
          <a:p xmlns:a="http://schemas.openxmlformats.org/drawingml/2006/main">
            <a:pPr algn="l"/>
            <a:r>
              <a:rPr lang="en-US" sz="1650" b="0" i="0" u="none" spc="0" dirty="0" smtClean="0">
                <a:solidFill>
                  <a:srgbClr val="ffffff"/>
                </a:solidFill>
                <a:latin typeface="Amasis"/>
              </a:rPr>
              <a:t>-Function follows form</a:t>
            </a:r>
          </a:p>
          <a:p xmlns:a="http://schemas.openxmlformats.org/drawingml/2006/main">
            <a:pPr algn="l"/>
            <a:r>
              <a:rPr lang="en-US" sz="1650" b="0" i="0" u="none" spc="0" dirty="0" smtClean="0">
                <a:solidFill>
                  <a:srgbClr val="ffffff"/>
                </a:solidFill>
                <a:latin typeface="Amasis"/>
              </a:rPr>
              <a:t>-Expectations are frequently assumed</a:t>
            </a:r>
          </a:p>
          <a:p xmlns:a="http://schemas.openxmlformats.org/drawingml/2006/main">
            <a:pPr algn="l"/>
            <a:r>
              <a:rPr lang="en-US" sz="1650" b="0" i="0" u="none" spc="0" dirty="0" smtClean="0">
                <a:solidFill>
                  <a:srgbClr val="ffffff"/>
                </a:solidFill>
                <a:latin typeface="Amasis"/>
              </a:rPr>
              <a:t>-Disappointment is the favorite feeling of unmet expectations</a:t>
            </a:r>
          </a:p>
          <a:p xmlns:a="http://schemas.openxmlformats.org/drawingml/2006/main">
            <a:pPr algn="l"/>
            <a:r>
              <a:rPr lang="en-US" sz="1650" b="0" i="0" u="none" spc="0" dirty="0" smtClean="0">
                <a:solidFill>
                  <a:srgbClr val="ffffff"/>
                </a:solidFill>
                <a:latin typeface="Amasis"/>
              </a:rPr>
              <a:t>-Members not fired</a:t>
            </a:r>
          </a:p>
        </p:txBody>
      </p:sp>
    </p:spTree>
  </p:cSld>
</p:sld>
</file>

<file path=ppt/slides/slide55.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930" name="Title"/>
          <p:cNvSpPr txBox="1"/>
          <p:nvPr/>
        </p:nvSpPr>
        <p:spPr>
          <a:xfrm xmlns:a="http://schemas.openxmlformats.org/drawingml/2006/main">
            <a:off x="1114425" y="-152400"/>
            <a:ext cx="6810375" cy="9144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675" b="1" i="0" u="none" spc="0" dirty="0" smtClean="0">
                <a:solidFill>
                  <a:srgbClr val="ffffff"/>
                </a:solidFill>
                <a:latin typeface="Amasis"/>
              </a:rPr>
              <a:t>Team</a:t>
            </a:r>
          </a:p>
        </p:txBody>
      </p:sp>
      <p:sp>
        <p:nvSpPr>
          <p:cNvPr id="931" name="Body"/>
          <p:cNvSpPr txBox="1"/>
          <p:nvPr/>
        </p:nvSpPr>
        <p:spPr>
          <a:xfrm xmlns:a="http://schemas.openxmlformats.org/drawingml/2006/main">
            <a:off x="1009650" y="752475"/>
            <a:ext cx="7210425" cy="46291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ffffff"/>
                </a:solidFill>
                <a:latin typeface="Amasis"/>
              </a:rPr>
              <a:t>-Belonging based on contract (spoken or written) to work</a:t>
            </a:r>
          </a:p>
          <a:p xmlns:a="http://schemas.openxmlformats.org/drawingml/2006/main">
            <a:pPr algn="l"/>
            <a:r>
              <a:rPr lang="en-US" sz="1650" b="0" i="0" u="none" spc="0" dirty="0" smtClean="0">
                <a:solidFill>
                  <a:srgbClr val="ffffff"/>
                </a:solidFill>
                <a:latin typeface="Amasis"/>
              </a:rPr>
              <a:t>-Significance comes from performing</a:t>
            </a:r>
          </a:p>
          <a:p xmlns:a="http://schemas.openxmlformats.org/drawingml/2006/main">
            <a:pPr algn="l"/>
            <a:r>
              <a:rPr lang="en-US" sz="1650" b="0" i="0" u="none" spc="0" dirty="0" smtClean="0">
                <a:solidFill>
                  <a:srgbClr val="ffffff"/>
                </a:solidFill>
                <a:latin typeface="Amasis"/>
              </a:rPr>
              <a:t>-Safety negotiated with co-workers</a:t>
            </a:r>
          </a:p>
          <a:p xmlns:a="http://schemas.openxmlformats.org/drawingml/2006/main">
            <a:pPr algn="l"/>
            <a:r>
              <a:rPr lang="en-US" sz="1650" b="0" i="0" u="none" spc="0" dirty="0" smtClean="0">
                <a:solidFill>
                  <a:srgbClr val="ffffff"/>
                </a:solidFill>
                <a:latin typeface="Amasis"/>
              </a:rPr>
              <a:t>-Basic needs are met by self responsibility</a:t>
            </a:r>
          </a:p>
          <a:p xmlns:a="http://schemas.openxmlformats.org/drawingml/2006/main">
            <a:pPr algn="l"/>
            <a:r>
              <a:rPr lang="en-US" sz="1650" b="0" i="0" u="none" spc="0" dirty="0" smtClean="0">
                <a:solidFill>
                  <a:srgbClr val="ffffff"/>
                </a:solidFill>
                <a:latin typeface="Amasis"/>
              </a:rPr>
              <a:t>-Task and function are served by maintenance</a:t>
            </a:r>
          </a:p>
          <a:p xmlns:a="http://schemas.openxmlformats.org/drawingml/2006/main">
            <a:pPr algn="l"/>
            <a:r>
              <a:rPr lang="en-US" sz="1650" b="0" i="0" u="none" spc="0" dirty="0" smtClean="0">
                <a:solidFill>
                  <a:srgbClr val="ffffff"/>
                </a:solidFill>
                <a:latin typeface="Amasis"/>
              </a:rPr>
              <a:t>-Challenge to grow is emphasized</a:t>
            </a:r>
          </a:p>
          <a:p xmlns:a="http://schemas.openxmlformats.org/drawingml/2006/main">
            <a:pPr algn="l"/>
            <a:r>
              <a:rPr lang="en-US" sz="1650" b="0" i="0" u="none" spc="0" dirty="0" smtClean="0">
                <a:solidFill>
                  <a:srgbClr val="ffffff"/>
                </a:solidFill>
                <a:latin typeface="Amasis"/>
              </a:rPr>
              <a:t>-Goal: be productive and achieve</a:t>
            </a:r>
          </a:p>
          <a:p xmlns:a="http://schemas.openxmlformats.org/drawingml/2006/main">
            <a:pPr algn="l"/>
            <a:r>
              <a:rPr lang="en-US" sz="1650" b="0" i="0" u="none" spc="0" dirty="0" smtClean="0">
                <a:solidFill>
                  <a:srgbClr val="ffffff"/>
                </a:solidFill>
                <a:latin typeface="Amasis"/>
              </a:rPr>
              <a:t>-Conflict related to task, goals and values</a:t>
            </a:r>
          </a:p>
          <a:p xmlns:a="http://schemas.openxmlformats.org/drawingml/2006/main">
            <a:pPr algn="l"/>
            <a:r>
              <a:rPr lang="en-US" sz="1650" b="0" i="0" u="none" spc="0" dirty="0" smtClean="0">
                <a:solidFill>
                  <a:srgbClr val="ffffff"/>
                </a:solidFill>
                <a:latin typeface="Amasis"/>
              </a:rPr>
              <a:t>-Critique is based on collaboration, performance and meeting goals</a:t>
            </a:r>
          </a:p>
          <a:p xmlns:a="http://schemas.openxmlformats.org/drawingml/2006/main">
            <a:pPr algn="l"/>
            <a:r>
              <a:rPr lang="en-US" sz="1650" b="0" i="0" u="none" spc="0" dirty="0" smtClean="0">
                <a:solidFill>
                  <a:srgbClr val="ffffff"/>
                </a:solidFill>
                <a:latin typeface="Amasis"/>
              </a:rPr>
              <a:t>-Self initiate brings "bread"</a:t>
            </a:r>
          </a:p>
          <a:p xmlns:a="http://schemas.openxmlformats.org/drawingml/2006/main">
            <a:pPr algn="l"/>
            <a:r>
              <a:rPr lang="en-US" sz="1650" b="0" i="0" u="none" spc="0" dirty="0" smtClean="0">
                <a:solidFill>
                  <a:srgbClr val="ffffff"/>
                </a:solidFill>
                <a:latin typeface="Amasis"/>
              </a:rPr>
              <a:t>-Form follows function</a:t>
            </a:r>
          </a:p>
          <a:p xmlns:a="http://schemas.openxmlformats.org/drawingml/2006/main">
            <a:pPr algn="l"/>
            <a:r>
              <a:rPr lang="en-US" sz="1650" b="0" i="0" u="none" spc="0" dirty="0" smtClean="0">
                <a:solidFill>
                  <a:srgbClr val="ffffff"/>
                </a:solidFill>
                <a:latin typeface="Amasis"/>
              </a:rPr>
              <a:t>-Work expectations are frequently negotiated</a:t>
            </a:r>
          </a:p>
          <a:p xmlns:a="http://schemas.openxmlformats.org/drawingml/2006/main">
            <a:pPr algn="l"/>
            <a:r>
              <a:rPr lang="en-US" sz="1650" b="0" i="0" u="none" spc="0" dirty="0" smtClean="0">
                <a:solidFill>
                  <a:srgbClr val="ffffff"/>
                </a:solidFill>
                <a:latin typeface="Amasis"/>
              </a:rPr>
              <a:t>-Unmet expectations are subject to consequences</a:t>
            </a:r>
          </a:p>
          <a:p xmlns:a="http://schemas.openxmlformats.org/drawingml/2006/main">
            <a:pPr algn="l"/>
            <a:r>
              <a:rPr lang="en-US" sz="1650" b="0" i="0" u="none" spc="0" dirty="0" smtClean="0">
                <a:solidFill>
                  <a:srgbClr val="ffffff"/>
                </a:solidFill>
                <a:latin typeface="Amasis"/>
              </a:rPr>
              <a:t>-Members can be fired</a:t>
            </a:r>
          </a:p>
        </p:txBody>
      </p:sp>
    </p:spTree>
  </p:cSld>
</p:sld>
</file>

<file path=ppt/slides/slide56.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933" name="Title"/>
          <p:cNvSpPr txBox="1"/>
          <p:nvPr/>
        </p:nvSpPr>
        <p:spPr>
          <a:xfrm xmlns:a="http://schemas.openxmlformats.org/drawingml/2006/main">
            <a:off x="762000" y="76200"/>
            <a:ext cx="7620000" cy="9144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300" b="1" i="0" u="none" spc="0" dirty="0" smtClean="0">
                <a:solidFill>
                  <a:srgbClr val="ffffff"/>
                </a:solidFill>
                <a:latin typeface="Amasis"/>
              </a:rPr>
              <a:t>Movement from Family to Team</a:t>
            </a:r>
          </a:p>
        </p:txBody>
      </p:sp>
      <p:sp>
        <p:nvSpPr>
          <p:cNvPr id="934" name="Body"/>
          <p:cNvSpPr txBox="1"/>
          <p:nvPr/>
        </p:nvSpPr>
        <p:spPr>
          <a:xfrm xmlns:a="http://schemas.openxmlformats.org/drawingml/2006/main">
            <a:off x="1162050" y="952500"/>
            <a:ext cx="6810375" cy="6286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025" b="0" i="0" u="none" spc="0" dirty="0" smtClean="0">
                <a:solidFill>
                  <a:srgbClr val="ffffff"/>
                </a:solidFill>
                <a:latin typeface="Amasis"/>
              </a:rPr>
              <a:t>Observation and experience say that the following can happen as the staff moves from a family to a team mode of operating</a:t>
            </a:r>
          </a:p>
        </p:txBody>
      </p:sp>
      <p:sp>
        <p:nvSpPr>
          <p:cNvPr id="935" name="TextBox 1"/>
          <p:cNvSpPr txBox="1"/>
          <p:nvPr/>
        </p:nvSpPr>
        <p:spPr>
          <a:xfrm xmlns:a="http://schemas.openxmlformats.org/drawingml/2006/main">
            <a:off x="962025" y="1971675"/>
            <a:ext cx="3571875" cy="39433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Amasis"/>
              </a:rPr>
              <a:t>-energy that has been absorbed in personality difference is freed up for tasks.</a:t>
            </a:r>
          </a:p>
          <a:p xmlns:a="http://schemas.openxmlformats.org/drawingml/2006/main">
            <a:pPr algn="l"/>
            <a:r>
              <a:rPr lang="en-US" sz="1350" b="0" i="0" u="none" spc="0" dirty="0" smtClean="0">
                <a:solidFill>
                  <a:srgbClr val="ffffff"/>
                </a:solidFill>
                <a:latin typeface="Amasis"/>
              </a:rPr>
              <a:t>-discussion and disagreement about behavior is converted into discussion of clarity about values</a:t>
            </a:r>
          </a:p>
          <a:p xmlns:a="http://schemas.openxmlformats.org/drawingml/2006/main">
            <a:pPr algn="l"/>
            <a:r>
              <a:rPr lang="en-US" sz="1350" b="0" i="0" u="none" spc="0" dirty="0" smtClean="0">
                <a:solidFill>
                  <a:srgbClr val="ffffff"/>
                </a:solidFill>
                <a:latin typeface="Amasis"/>
              </a:rPr>
              <a:t>-conflicts that dealt with feelings and took an inordinate about of time get quickly focused and stated using values to focus the conflict</a:t>
            </a:r>
          </a:p>
          <a:p xmlns:a="http://schemas.openxmlformats.org/drawingml/2006/main">
            <a:pPr algn="l"/>
            <a:r>
              <a:rPr lang="en-US" sz="1350" b="0" i="0" u="none" spc="0" dirty="0" smtClean="0">
                <a:solidFill>
                  <a:srgbClr val="ffffff"/>
                </a:solidFill>
                <a:latin typeface="Amasis"/>
              </a:rPr>
              <a:t>-individuals who come to work "to have a family" or to "complete family issues" get identified and are encouraged to leave family and join the team or depart for an environment that suits their needs better</a:t>
            </a:r>
          </a:p>
          <a:p xmlns:a="http://schemas.openxmlformats.org/drawingml/2006/main">
            <a:pPr algn="l"/>
            <a:r>
              <a:rPr lang="en-US" sz="1350" b="0" i="0" u="none" spc="0" dirty="0" smtClean="0">
                <a:solidFill>
                  <a:srgbClr val="ffffff"/>
                </a:solidFill>
                <a:latin typeface="Amasis"/>
              </a:rPr>
              <a:t>-the language of work, teaming and task replaces the language of family with its maintenance focus and intent</a:t>
            </a:r>
          </a:p>
          <a:p xmlns:a="http://schemas.openxmlformats.org/drawingml/2006/main">
            <a:pPr algn="l"/>
            <a:r>
              <a:rPr lang="en-US" sz="1350" b="0" i="0" u="none" spc="0" dirty="0" smtClean="0">
                <a:solidFill>
                  <a:srgbClr val="ffffff"/>
                </a:solidFill>
                <a:latin typeface="Amasis"/>
              </a:rPr>
              <a:t/>
            </a:r>
          </a:p>
        </p:txBody>
      </p:sp>
      <p:sp>
        <p:nvSpPr>
          <p:cNvPr id="936" name="TextBox 2"/>
          <p:cNvSpPr txBox="1"/>
          <p:nvPr/>
        </p:nvSpPr>
        <p:spPr>
          <a:xfrm xmlns:a="http://schemas.openxmlformats.org/drawingml/2006/main">
            <a:off x="4733925" y="1962150"/>
            <a:ext cx="3505200" cy="33432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Amasis"/>
              </a:rPr>
              <a:t>-maintenance serves task and is accomplished quickly because it is based on values like excellence, accomplishment, collaboration, ownership, teamwork and service to clients</a:t>
            </a:r>
          </a:p>
          <a:p xmlns:a="http://schemas.openxmlformats.org/drawingml/2006/main">
            <a:pPr algn="l"/>
            <a:r>
              <a:rPr lang="en-US" sz="1350" b="0" i="0" u="none" spc="0" dirty="0" smtClean="0">
                <a:solidFill>
                  <a:srgbClr val="ffffff"/>
                </a:solidFill>
                <a:latin typeface="Amasis"/>
              </a:rPr>
              <a:t>-there is a fundamental shift in superordinate goal. The superordinate goal of a family is the furtherance and maintenance of the unit. In team, such a goal is to "make a difference" in the world. Family is inner directed; team is outer directed.</a:t>
            </a:r>
          </a:p>
          <a:p xmlns:a="http://schemas.openxmlformats.org/drawingml/2006/main">
            <a:pPr algn="l"/>
            <a:r>
              <a:rPr lang="en-US" sz="1350" b="0" i="0" u="none" spc="0" dirty="0" smtClean="0">
                <a:solidFill>
                  <a:srgbClr val="ffffff"/>
                </a:solidFill>
                <a:latin typeface="Amasis"/>
              </a:rPr>
              <a:t>-relationships move from the conditioned co-dependence of family to the adult inter-dependence of a team</a:t>
            </a:r>
          </a:p>
          <a:p xmlns:a="http://schemas.openxmlformats.org/drawingml/2006/main">
            <a:pPr algn="l"/>
            <a:r>
              <a:rPr lang="en-US" sz="1350" b="0" i="0" u="none" spc="0" dirty="0" smtClean="0">
                <a:solidFill>
                  <a:srgbClr val="ffffff"/>
                </a:solidFill>
                <a:latin typeface="Amasis"/>
              </a:rPr>
              <a:t/>
            </a:r>
          </a:p>
        </p:txBody>
      </p:sp>
    </p:spTree>
  </p:cSld>
</p:sld>
</file>

<file path=ppt/slides/slide57.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938" name="Body"/>
          <p:cNvSpPr txBox="1"/>
          <p:nvPr/>
        </p:nvSpPr>
        <p:spPr>
          <a:xfrm xmlns:a="http://schemas.openxmlformats.org/drawingml/2006/main">
            <a:off x="1695450" y="66675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Amasis"/>
              </a:rPr>
              <a:t>respect of each other and being kind to each other</a:t>
            </a:r>
          </a:p>
        </p:txBody>
      </p:sp>
      <p:sp>
        <p:nvSpPr>
          <p:cNvPr id="939" name="Title"/>
          <p:cNvSpPr txBox="1"/>
          <p:nvPr/>
        </p:nvSpPr>
        <p:spPr>
          <a:xfrm xmlns:a="http://schemas.openxmlformats.org/drawingml/2006/main">
            <a:off x="304800" y="180975"/>
            <a:ext cx="8343900"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3675" b="1" i="0" u="none" spc="0" dirty="0" smtClean="0">
                <a:solidFill>
                  <a:srgbClr val="ffffff"/>
                </a:solidFill>
                <a:latin typeface="Amasis"/>
              </a:rPr>
              <a:t>Respect can never be earned.</a:t>
            </a:r>
          </a:p>
        </p:txBody>
      </p:sp>
      <p:pic>
        <p:nvPicPr>
          <p:cNvPr id="940" name="Respect_001Front.gif"/>
          <p:cNvPicPr>
            <a:picLocks xmlns:a="http://schemas.openxmlformats.org/drawingml/2006/main" noChangeAspect="1"/>
          </p:cNvPicPr>
          <p:nvPr/>
        </p:nvPicPr>
        <p:blipFill>
          <a:blip xmlns:r="http://schemas.openxmlformats.org/officeDocument/2006/relationships" xmlns:a="http://schemas.openxmlformats.org/drawingml/2006/main" r:embed="R22328e0909274877"/>
          <a:stretch xmlns:a="http://schemas.openxmlformats.org/drawingml/2006/main">
            <a:fillRect/>
          </a:stretch>
        </p:blipFill>
        <p:spPr>
          <a:xfrm xmlns:a="http://schemas.openxmlformats.org/drawingml/2006/main">
            <a:off x="257175" y="2133600"/>
            <a:ext cx="3209925" cy="2409825"/>
          </a:xfrm>
          <a:prstGeom xmlns:a="http://schemas.openxmlformats.org/drawingml/2006/main" prst="rect"/>
          <a:effectLst xmlns:a="http://schemas.openxmlformats.org/drawingml/2006/main"/>
        </p:spPr>
      </p:pic>
      <p:pic>
        <p:nvPicPr>
          <p:cNvPr id="941" name="Content Placeholder 3"/>
          <p:cNvPicPr>
            <a:picLocks xmlns:a="http://schemas.openxmlformats.org/drawingml/2006/main" noChangeAspect="1"/>
          </p:cNvPicPr>
          <p:nvPr/>
        </p:nvPicPr>
        <p:blipFill>
          <a:blip xmlns:r="http://schemas.openxmlformats.org/officeDocument/2006/relationships" xmlns:a="http://schemas.openxmlformats.org/drawingml/2006/main" r:embed="Re7e1afcb225b4d69"/>
          <a:stretch xmlns:a="http://schemas.openxmlformats.org/drawingml/2006/main">
            <a:fillRect/>
          </a:stretch>
        </p:blipFill>
        <p:spPr>
          <a:xfrm xmlns:a="http://schemas.openxmlformats.org/drawingml/2006/main">
            <a:off x="3905250" y="1695450"/>
            <a:ext cx="5124450" cy="3857625"/>
          </a:xfrm>
          <a:prstGeom xmlns:a="http://schemas.openxmlformats.org/drawingml/2006/main" prst="rect"/>
          <a:effectLst xmlns:a="http://schemas.openxmlformats.org/drawingml/2006/main"/>
        </p:spPr>
      </p:pic>
    </p:spTree>
  </p:cSld>
</p:sld>
</file>

<file path=ppt/slides/slide58.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sp>
        <p:nvSpPr>
          <p:cNvPr id="943" name="Title"/>
          <p:cNvSpPr txBox="1"/>
          <p:nvPr/>
        </p:nvSpPr>
        <p:spPr>
          <a:xfrm xmlns:a="http://schemas.openxmlformats.org/drawingml/2006/main">
            <a:off x="381000" y="209550"/>
            <a:ext cx="6810375" cy="9144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300" b="1" i="0" u="none" spc="0" dirty="0" smtClean="0">
                <a:solidFill>
                  <a:srgbClr val="ffffff"/>
                </a:solidFill>
                <a:latin typeface="Nina Compressed"/>
              </a:rPr>
              <a:t>Double-click to enter title</a:t>
            </a:r>
          </a:p>
        </p:txBody>
      </p:sp>
      <p:sp>
        <p:nvSpPr>
          <p:cNvPr id="944" name="Body"/>
          <p:cNvSpPr txBox="1"/>
          <p:nvPr/>
        </p:nvSpPr>
        <p:spPr>
          <a:xfrm xmlns:a="http://schemas.openxmlformats.org/drawingml/2006/main">
            <a:off x="381000" y="127635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Nina Compressed"/>
              </a:rPr>
              <a:t>Double-click to enter text</a:t>
            </a:r>
          </a:p>
        </p:txBody>
      </p:sp>
      <p:sp>
        <p:nvSpPr>
          <p:cNvPr id="945" name="Title 1"/>
          <p:cNvSpPr txBox="1"/>
          <p:nvPr/>
        </p:nvSpPr>
        <p:spPr>
          <a:xfrm xmlns:a="http://schemas.openxmlformats.org/drawingml/2006/main">
            <a:off x="638175" y="1971675"/>
            <a:ext cx="7581900" cy="10858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3975" b="1" i="0" u="none" spc="0" dirty="0" smtClean="0">
                <a:solidFill>
                  <a:srgbClr val="ffffff"/>
                </a:solidFill>
                <a:latin typeface="Nina Compressed"/>
              </a:rPr>
              <a:t>Rules-Relationship= Rebellion</a:t>
            </a:r>
          </a:p>
          <a:p xmlns:a="http://schemas.openxmlformats.org/drawingml/2006/main">
            <a:pPr algn="ctr"/>
            <a:r>
              <a:rPr lang="en-US" sz="3975" b="1" i="0" u="none" spc="0" dirty="0" smtClean="0">
                <a:solidFill>
                  <a:srgbClr val="ffffff"/>
                </a:solidFill>
                <a:latin typeface="Nina Compressed"/>
              </a:rPr>
              <a:t>Rules+Relationship= Respect</a:t>
            </a:r>
          </a:p>
        </p:txBody>
      </p:sp>
    </p:spTree>
  </p:cSld>
</p:sld>
</file>

<file path=ppt/slides/slide59.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sp>
        <p:nvSpPr>
          <p:cNvPr id="947" name="Group 1"/>
          <p:cNvSpPr txBox="0"/>
          <p:nvPr/>
        </p:nvSpPr>
        <p:spPr>
          <a:xfrm xmlns:a="http://schemas.openxmlformats.org/drawingml/2006/main">
            <a:off x="714375" y="219075"/>
            <a:ext cx="7477125" cy="52768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948" name="TextBox 6"/>
          <p:cNvSpPr txBox="1"/>
          <p:nvPr/>
        </p:nvSpPr>
        <p:spPr>
          <a:xfrm xmlns:a="http://schemas.openxmlformats.org/drawingml/2006/main">
            <a:off x="5791200" y="1781175"/>
            <a:ext cx="2857500" cy="2952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1" i="0" u="none" spc="0" dirty="0" smtClean="0">
                <a:solidFill>
                  <a:srgbClr val="ffffff"/>
                </a:solidFill>
                <a:latin typeface="Nina Compressed"/>
              </a:rPr>
              <a:t>Socialization</a:t>
            </a:r>
          </a:p>
        </p:txBody>
      </p:sp>
    </p:spTree>
  </p:cSld>
</p:sld>
</file>

<file path=ppt/slides/slide5a.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950" name="Title"/>
          <p:cNvSpPr txBox="1"/>
          <p:nvPr/>
        </p:nvSpPr>
        <p:spPr>
          <a:xfrm xmlns:a="http://schemas.openxmlformats.org/drawingml/2006/main">
            <a:off x="352425" y="3048000"/>
            <a:ext cx="8448675" cy="12192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4200" b="0" i="0" u="none" spc="0" dirty="0" smtClean="0">
                <a:solidFill>
                  <a:srgbClr val="000000"/>
                </a:solidFill>
                <a:latin typeface="Arial"/>
              </a:rPr>
              <a:t> </a:t>
            </a:r>
          </a:p>
        </p:txBody>
      </p:sp>
      <p:sp>
        <p:nvSpPr>
          <p:cNvPr id="951" name="Subtitle"/>
          <p:cNvSpPr txBox="1"/>
          <p:nvPr/>
        </p:nvSpPr>
        <p:spPr>
          <a:xfrm xmlns:a="http://schemas.openxmlformats.org/drawingml/2006/main">
            <a:off x="1266825" y="4572000"/>
            <a:ext cx="6619875" cy="914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75" b="0" i="0" u="none" spc="0" dirty="0" smtClean="0">
                <a:solidFill>
                  <a:srgbClr val="000000"/>
                </a:solidFill>
                <a:latin typeface="Arial"/>
              </a:rPr>
              <a:t> </a:t>
            </a:r>
          </a:p>
        </p:txBody>
      </p:sp>
      <p:pic>
        <p:nvPicPr>
          <p:cNvPr id="952" name=""/>
          <p:cNvPicPr>
            <a:picLocks xmlns:a="http://schemas.openxmlformats.org/drawingml/2006/main" noChangeAspect="1"/>
          </p:cNvPicPr>
          <p:nvPr/>
        </p:nvPicPr>
        <p:blipFill>
          <a:blip xmlns:r="http://schemas.openxmlformats.org/officeDocument/2006/relationships" xmlns:a="http://schemas.openxmlformats.org/drawingml/2006/main" r:embed="R0879b096a4b44245"/>
          <a:srcRect xmlns:a="http://schemas.openxmlformats.org/drawingml/2006/main"/>
          <a:stretch xmlns:a="http://schemas.openxmlformats.org/drawingml/2006/main">
            <a:fillRect/>
          </a:stretch>
        </p:blipFill>
        <p:spPr>
          <a:xfrm xmlns:a="http://schemas.openxmlformats.org/drawingml/2006/main">
            <a:off x="0" y="762000"/>
            <a:ext cx="9144000" cy="6096000"/>
          </a:xfrm>
          <a:prstGeom xmlns:a="http://schemas.openxmlformats.org/drawingml/2006/main" prst="rect"/>
          <a:effectLst xmlns:a="http://schemas.openxmlformats.org/drawingml/2006/main"/>
        </p:spPr>
      </p:pic>
      <p:pic>
        <p:nvPicPr>
          <p:cNvPr id="953" name=""/>
          <p:cNvPicPr>
            <a:picLocks xmlns:a="http://schemas.openxmlformats.org/drawingml/2006/main" noChangeAspect="1"/>
          </p:cNvPicPr>
          <p:nvPr/>
        </p:nvPicPr>
        <p:blipFill>
          <a:blip xmlns:r="http://schemas.openxmlformats.org/officeDocument/2006/relationships" xmlns:a="http://schemas.openxmlformats.org/drawingml/2006/main" r:embed="R73751f45a38a4282"/>
          <a:srcRect xmlns:a="http://schemas.openxmlformats.org/drawingml/2006/main"/>
          <a:stretch xmlns:a="http://schemas.openxmlformats.org/drawingml/2006/main">
            <a:fillRect/>
          </a:stretch>
        </p:blipFill>
        <p:spPr>
          <a:xfrm xmlns:a="http://schemas.openxmlformats.org/drawingml/2006/main">
            <a:off x="0" y="0"/>
            <a:ext cx="9144000" cy="6105525"/>
          </a:xfrm>
          <a:prstGeom xmlns:a="http://schemas.openxmlformats.org/drawingml/2006/main" prst="rect"/>
          <a:effectLst xmlns:a="http://schemas.openxmlformats.org/drawingml/2006/main"/>
        </p:spPr>
      </p:pic>
    </p:spTree>
  </p:cSld>
</p:sld>
</file>

<file path=ppt/slides/slide5b.xml><?xml version="1.0" encoding="utf-8"?>
<p:sld xmlns:p="http://schemas.openxmlformats.org/presentationml/2006/main">
  <p:cSld>
    <p:bg>
      <p:bgPr>
        <a:blipFill xmlns:a="http://schemas.openxmlformats.org/drawingml/2006/main">
          <a:blip xmlns:r="http://schemas.openxmlformats.org/officeDocument/2006/relationships" r:embed="R0767c3e6506648ab"/>
          <a:stretch>
            <a:fillRect/>
          </a:stretch>
        </a:blipFill>
      </p:bgPr>
    </p:bg>
    <p:spTree>
      <p:nvGrpSpPr>
        <p:cNvPr id="1" name=""/>
        <p:cNvGrpSpPr/>
        <p:nvPr/>
      </p:nvGrpSpPr>
      <p:grpSpPr/>
      <p:sp>
        <p:nvSpPr>
          <p:cNvPr id="955" name="Title"/>
          <p:cNvSpPr txBox="1"/>
          <p:nvPr/>
        </p:nvSpPr>
        <p:spPr>
          <a:xfrm xmlns:a="http://schemas.openxmlformats.org/drawingml/2006/main">
            <a:off x="857250" y="3048000"/>
            <a:ext cx="8448675" cy="121920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4200" b="0" i="0" u="none" spc="0" dirty="0" smtClean="0">
                <a:solidFill>
                  <a:srgbClr val="000000"/>
                </a:solidFill>
                <a:latin typeface="Arial"/>
              </a:rPr>
              <a:t> </a:t>
            </a:r>
          </a:p>
        </p:txBody>
      </p:sp>
      <p:sp>
        <p:nvSpPr>
          <p:cNvPr id="956" name="Subtitle"/>
          <p:cNvSpPr txBox="1"/>
          <p:nvPr/>
        </p:nvSpPr>
        <p:spPr>
          <a:xfrm xmlns:a="http://schemas.openxmlformats.org/drawingml/2006/main">
            <a:off x="1771650" y="4572000"/>
            <a:ext cx="6619875" cy="9144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75" b="0" i="0" u="none" spc="0" dirty="0" smtClean="0">
                <a:solidFill>
                  <a:srgbClr val="000000"/>
                </a:solidFill>
                <a:latin typeface="Arial"/>
              </a:rPr>
              <a:t> </a:t>
            </a:r>
          </a:p>
        </p:txBody>
      </p:sp>
      <p:pic>
        <p:nvPicPr>
          <p:cNvPr id="957" name=" 1"/>
          <p:cNvPicPr>
            <a:picLocks xmlns:a="http://schemas.openxmlformats.org/drawingml/2006/main" noChangeAspect="1"/>
          </p:cNvPicPr>
          <p:nvPr/>
        </p:nvPicPr>
        <p:blipFill>
          <a:blip xmlns:r="http://schemas.openxmlformats.org/officeDocument/2006/relationships" xmlns:a="http://schemas.openxmlformats.org/drawingml/2006/main" r:embed="R94c8a2762c484586"/>
          <a:srcRect xmlns:a="http://schemas.openxmlformats.org/drawingml/2006/main"/>
          <a:stretch xmlns:a="http://schemas.openxmlformats.org/drawingml/2006/main">
            <a:fillRect/>
          </a:stretch>
        </p:blipFill>
        <p:spPr>
          <a:xfrm xmlns:a="http://schemas.openxmlformats.org/drawingml/2006/main">
            <a:off x="628650" y="504825"/>
            <a:ext cx="7667625" cy="4905375"/>
          </a:xfrm>
          <a:prstGeom xmlns:a="http://schemas.openxmlformats.org/drawingml/2006/main" prst="rect"/>
          <a:effectLst xmlns:a="http://schemas.openxmlformats.org/drawingml/2006/main"/>
        </p:spPr>
      </p:pic>
    </p:spTree>
  </p:cSld>
</p:sld>
</file>

<file path=ppt/slides/slide5c.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sp>
        <p:nvSpPr>
          <p:cNvPr id="959" name="Path2 1"/>
          <p:cNvSpPr txBox="0"/>
          <p:nvPr/>
        </p:nvSpPr>
        <p:spPr>
          <a:xfrm xmlns:a="http://schemas.openxmlformats.org/drawingml/2006/main">
            <a:off x="1485900" y="2657475"/>
            <a:ext cx="1066800" cy="1666875"/>
          </a:xfrm>
          <a:prstGeom xmlns:a="http://schemas.openxmlformats.org/drawingml/2006/main" prst="rect">
            <a:avLst/>
          </a:prstGeom>
          <a:ln xmlns:a="http://schemas.openxmlformats.org/drawingml/2006/main" w="333375">
            <a:solidFill>
              <a:srgbClr val="819EB5"/>
            </a:solidFill>
          </a:ln>
          <a:effectLst xmlns:a="http://schemas.openxmlformats.org/drawingml/2006/main"/>
        </p:spPr>
      </p:sp>
      <p:sp>
        <p:nvSpPr>
          <p:cNvPr id="960" name="Group 1"/>
          <p:cNvSpPr txBox="0"/>
          <p:nvPr/>
        </p:nvSpPr>
        <p:spPr>
          <a:xfrm xmlns:a="http://schemas.openxmlformats.org/drawingml/2006/main">
            <a:off x="1847850" y="219075"/>
            <a:ext cx="7477125" cy="52768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961" name="TextBox 6"/>
          <p:cNvSpPr txBox="1"/>
          <p:nvPr/>
        </p:nvSpPr>
        <p:spPr>
          <a:xfrm xmlns:a="http://schemas.openxmlformats.org/drawingml/2006/main">
            <a:off x="6962775" y="1800225"/>
            <a:ext cx="2857500" cy="2952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1" i="0" u="none" spc="0" dirty="0" smtClean="0">
                <a:solidFill>
                  <a:srgbClr val="ffffff"/>
                </a:solidFill>
                <a:latin typeface="Nina Compressed"/>
              </a:rPr>
              <a:t>Socialization</a:t>
            </a:r>
          </a:p>
        </p:txBody>
      </p:sp>
      <p:sp>
        <p:nvSpPr>
          <p:cNvPr id="962" name="Ellipse2 9"/>
          <p:cNvSpPr txBox="0"/>
          <p:nvPr/>
        </p:nvSpPr>
        <p:spPr>
          <a:xfrm xmlns:a="http://schemas.openxmlformats.org/drawingml/2006/main">
            <a:off x="2381250" y="4038600"/>
            <a:ext cx="1457325" cy="1362075"/>
          </a:xfrm>
          <a:prstGeom xmlns:a="http://schemas.openxmlformats.org/drawingml/2006/main" prst="ellipse">
            <a:avLst/>
          </a:prstGeom>
          <a:solidFill xmlns:a="http://schemas.openxmlformats.org/drawingml/2006/main">
            <a:srgbClr val="A5DE50"/>
          </a:solidFill>
          <a:ln xmlns:a="http://schemas.openxmlformats.org/drawingml/2006/main" w="19050">
            <a:solidFill>
              <a:srgbClr val="FFFFFF"/>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2325" b="1" i="0" u="none" spc="0" dirty="0" smtClean="0">
                <a:solidFill>
                  <a:srgbClr val="ffffff"/>
                </a:solidFill>
                <a:latin typeface="Nina Compressed"/>
              </a:rPr>
              <a:t>CHOICE</a:t>
            </a:r>
          </a:p>
        </p:txBody>
      </p:sp>
      <p:sp>
        <p:nvSpPr>
          <p:cNvPr id="963" name="Path2 2"/>
          <p:cNvSpPr txBox="0"/>
          <p:nvPr/>
        </p:nvSpPr>
        <p:spPr>
          <a:xfrm xmlns:a="http://schemas.openxmlformats.org/drawingml/2006/main">
            <a:off x="400050" y="3905250"/>
            <a:ext cx="2019300" cy="714375"/>
          </a:xfrm>
          <a:prstGeom xmlns:a="http://schemas.openxmlformats.org/drawingml/2006/main" prst="rect">
            <a:avLst/>
          </a:prstGeom>
          <a:ln xmlns:a="http://schemas.openxmlformats.org/drawingml/2006/main" w="333375">
            <a:solidFill>
              <a:srgbClr val="819EB5"/>
            </a:solidFill>
          </a:ln>
          <a:effectLst xmlns:a="http://schemas.openxmlformats.org/drawingml/2006/main"/>
        </p:spPr>
      </p:sp>
      <p:sp>
        <p:nvSpPr>
          <p:cNvPr id="964" name="Path2 3"/>
          <p:cNvSpPr txBox="0"/>
          <p:nvPr/>
        </p:nvSpPr>
        <p:spPr>
          <a:xfrm xmlns:a="http://schemas.openxmlformats.org/drawingml/2006/main">
            <a:off x="266700" y="4924425"/>
            <a:ext cx="2219325" cy="342900"/>
          </a:xfrm>
          <a:prstGeom xmlns:a="http://schemas.openxmlformats.org/drawingml/2006/main" prst="rect">
            <a:avLst/>
          </a:prstGeom>
          <a:ln xmlns:a="http://schemas.openxmlformats.org/drawingml/2006/main" w="333375">
            <a:solidFill>
              <a:srgbClr val="819EB5"/>
            </a:solidFill>
          </a:ln>
          <a:effectLst xmlns:a="http://schemas.openxmlformats.org/drawingml/2006/main"/>
        </p:spPr>
      </p:sp>
    </p:spTree>
  </p:cSld>
</p:sld>
</file>

<file path=ppt/slides/slide5d.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966" name=""/>
          <p:cNvPicPr>
            <a:picLocks xmlns:a="http://schemas.openxmlformats.org/drawingml/2006/main" noChangeAspect="1"/>
          </p:cNvPicPr>
          <p:nvPr/>
        </p:nvPicPr>
        <p:blipFill>
          <a:blip xmlns:r="http://schemas.openxmlformats.org/officeDocument/2006/relationships" xmlns:a="http://schemas.openxmlformats.org/drawingml/2006/main" r:embed="R9f18f9525fd44250"/>
          <a:stretch xmlns:a="http://schemas.openxmlformats.org/drawingml/2006/main">
            <a:fillRect/>
          </a:stretch>
        </p:blipFill>
        <p:spPr>
          <a:xfrm xmlns:a="http://schemas.openxmlformats.org/drawingml/2006/main">
            <a:off x="238125" y="209550"/>
            <a:ext cx="6734175" cy="4143375"/>
          </a:xfrm>
          <a:prstGeom xmlns:a="http://schemas.openxmlformats.org/drawingml/2006/main" prst="rect"/>
          <a:effectLst xmlns:a="http://schemas.openxmlformats.org/drawingml/2006/main"/>
        </p:spPr>
      </p:pic>
      <p:sp>
        <p:nvSpPr>
          <p:cNvPr id="967" name="Title 1"/>
          <p:cNvSpPr txBox="1"/>
          <p:nvPr/>
        </p:nvSpPr>
        <p:spPr>
          <a:xfrm xmlns:a="http://schemas.openxmlformats.org/drawingml/2006/main">
            <a:off x="3705225" y="4762500"/>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ffffff"/>
                </a:solidFill>
                <a:latin typeface="Lato Black"/>
              </a:rPr>
              <a:t>Need a plan.</a:t>
            </a:r>
          </a:p>
        </p:txBody>
      </p:sp>
    </p:spTree>
  </p:cSld>
</p:sld>
</file>

<file path=ppt/slides/slide5e.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969" name="deer_in_headlights_19878.jpg"/>
          <p:cNvPicPr>
            <a:picLocks xmlns:a="http://schemas.openxmlformats.org/drawingml/2006/main" noChangeAspect="1"/>
          </p:cNvPicPr>
          <p:nvPr/>
        </p:nvPicPr>
        <p:blipFill>
          <a:blip xmlns:r="http://schemas.openxmlformats.org/officeDocument/2006/relationships" xmlns:a="http://schemas.openxmlformats.org/drawingml/2006/main" r:embed="R8b0019a20fd343ef"/>
          <a:srcRect xmlns:a="http://schemas.openxmlformats.org/drawingml/2006/main" l="41459" t="31041" r="-17336" b="-6899"/>
          <a:stretch xmlns:a="http://schemas.openxmlformats.org/drawingml/2006/main">
            <a:fillRect/>
          </a:stretch>
        </p:blipFill>
        <p:spPr>
          <a:xfrm xmlns:a="http://schemas.openxmlformats.org/drawingml/2006/main">
            <a:off x="247650" y="342900"/>
            <a:ext cx="4629150" cy="3152775"/>
          </a:xfrm>
          <a:prstGeom xmlns:a="http://schemas.openxmlformats.org/drawingml/2006/main" prst="rect"/>
          <a:effectLst xmlns:a="http://schemas.openxmlformats.org/drawingml/2006/main"/>
        </p:spPr>
      </p:pic>
      <p:sp>
        <p:nvSpPr>
          <p:cNvPr id="970" name="Title 1"/>
          <p:cNvSpPr txBox="1"/>
          <p:nvPr/>
        </p:nvSpPr>
        <p:spPr>
          <a:xfrm xmlns:a="http://schemas.openxmlformats.org/drawingml/2006/main">
            <a:off x="276225" y="3752850"/>
            <a:ext cx="4953000"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ee2d2d"/>
                </a:solidFill>
                <a:latin typeface="Lato Black"/>
              </a:rPr>
              <a:t>OUT OF CONTEXT</a:t>
            </a:r>
          </a:p>
          <a:p xmlns:a="http://schemas.openxmlformats.org/drawingml/2006/main">
            <a:pPr algn="l"/>
            <a:r>
              <a:rPr lang="en-US" sz="6675" b="0" i="0" u="none" spc="0" dirty="0" smtClean="0">
                <a:solidFill>
                  <a:srgbClr val="ee2d2d"/>
                </a:solidFill>
                <a:latin typeface="Lato Black"/>
              </a:rPr>
              <a:t>PROBLEM.</a:t>
            </a:r>
          </a:p>
        </p:txBody>
      </p:sp>
      <p:sp>
        <p:nvSpPr>
          <p:cNvPr id="971" name="TextBox 1"/>
          <p:cNvSpPr txBox="1"/>
          <p:nvPr/>
        </p:nvSpPr>
        <p:spPr>
          <a:xfrm xmlns:a="http://schemas.openxmlformats.org/drawingml/2006/main">
            <a:off x="2466975" y="361950"/>
            <a:ext cx="2857500"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0" i="0" u="none" spc="0" dirty="0" smtClean="0">
                <a:solidFill>
                  <a:srgbClr val="ffffff"/>
                </a:solidFill>
                <a:latin typeface="Lato"/>
              </a:rPr>
              <a:t>Why do deer get hit by cars?</a:t>
            </a:r>
          </a:p>
        </p:txBody>
      </p:sp>
      <p:sp>
        <p:nvSpPr>
          <p:cNvPr id="972" name="TextBox 2"/>
          <p:cNvSpPr txBox="1"/>
          <p:nvPr/>
        </p:nvSpPr>
        <p:spPr>
          <a:xfrm xmlns:a="http://schemas.openxmlformats.org/drawingml/2006/main">
            <a:off x="5086350" y="257175"/>
            <a:ext cx="3781425" cy="18573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Deer have no idea what a car is. They are surprised and mystified by the car's headlight they don't know what to do, so they do nothing. BAMM!!!</a:t>
            </a:r>
          </a:p>
        </p:txBody>
      </p:sp>
      <p:sp>
        <p:nvSpPr>
          <p:cNvPr id="973" name="TextBox 3"/>
          <p:cNvSpPr txBox="1"/>
          <p:nvPr/>
        </p:nvSpPr>
        <p:spPr>
          <a:xfrm xmlns:a="http://schemas.openxmlformats.org/drawingml/2006/main">
            <a:off x="5048250" y="2276475"/>
            <a:ext cx="3838575" cy="16002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ffffff"/>
                </a:solidFill>
                <a:latin typeface="Lato"/>
              </a:rPr>
              <a:t>This type of problem is outside the norm or context of  those who are experiencing the OCP. This OCP operates outside of the knowledge, skills and abilities of experience of what is considered normal and it is generally not considered until it occurs. The capacity to actually conceive, manage or create strategies to resolve the OCP is limited and reactionary at best.  Example: the events of 9/11/2001.</a:t>
            </a:r>
          </a:p>
          <a:p xmlns:a="http://schemas.openxmlformats.org/drawingml/2006/main">
            <a:pPr algn="l"/>
            <a:r>
              <a:rPr lang="en-US" sz="975" b="0" i="0" u="none" spc="0" dirty="0" smtClean="0">
                <a:solidFill>
                  <a:srgbClr val="ffffff"/>
                </a:solidFill>
                <a:latin typeface="Lato"/>
              </a:rPr>
              <a:t/>
            </a:r>
          </a:p>
          <a:p xmlns:a="http://schemas.openxmlformats.org/drawingml/2006/main">
            <a:pPr algn="l"/>
            <a:r>
              <a:rPr lang="en-US" sz="975" b="0" i="0" u="none" spc="0" dirty="0" smtClean="0">
                <a:solidFill>
                  <a:srgbClr val="ffffff"/>
                </a:solidFill>
                <a:latin typeface="Lato"/>
              </a:rPr>
              <a:t/>
            </a:r>
          </a:p>
        </p:txBody>
      </p:sp>
      <p:sp>
        <p:nvSpPr>
          <p:cNvPr id="974" name="Mayhem++Deer+-+YouTube.flv"/>
          <p:cNvSpPr txBox="0"/>
          <p:nvPr/>
        </p:nvSpPr>
        <p:spPr>
          <a:xfrm xmlns:a="http://schemas.openxmlformats.org/drawingml/2006/main">
            <a:off x="5048250" y="3457575"/>
            <a:ext cx="3857625" cy="21621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Tree>
  </p:cSld>
</p:sld>
</file>

<file path=ppt/slides/slide5f.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976" name="8d53959f80c1d4a5b07a0256e22882f7.jpeg 1"/>
          <p:cNvPicPr>
            <a:picLocks xmlns:a="http://schemas.openxmlformats.org/drawingml/2006/main" noChangeAspect="1"/>
          </p:cNvPicPr>
          <p:nvPr/>
        </p:nvPicPr>
        <p:blipFill>
          <a:blip xmlns:r="http://schemas.openxmlformats.org/officeDocument/2006/relationships" xmlns:a="http://schemas.openxmlformats.org/drawingml/2006/main" r:embed="R5b915a750d664d92"/>
          <a:stretch xmlns:a="http://schemas.openxmlformats.org/drawingml/2006/main">
            <a:fillRect/>
          </a:stretch>
        </p:blipFill>
        <p:spPr>
          <a:xfrm xmlns:a="http://schemas.openxmlformats.org/drawingml/2006/main">
            <a:off x="-47625" y="-85725"/>
            <a:ext cx="9515475" cy="7134225"/>
          </a:xfrm>
          <a:prstGeom xmlns:a="http://schemas.openxmlformats.org/drawingml/2006/main" prst="rect"/>
          <a:effectLst xmlns:a="http://schemas.openxmlformats.org/drawingml/2006/main"/>
        </p:spPr>
      </p:pic>
      <p:sp>
        <p:nvSpPr>
          <p:cNvPr id="977" name="Body"/>
          <p:cNvSpPr txBox="1"/>
          <p:nvPr/>
        </p:nvSpPr>
        <p:spPr>
          <a:xfrm xmlns:a="http://schemas.openxmlformats.org/drawingml/2006/main">
            <a:off x="1800225" y="1143000"/>
            <a:ext cx="6810375" cy="41148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
            </a:r>
          </a:p>
        </p:txBody>
      </p:sp>
      <p:sp>
        <p:nvSpPr>
          <p:cNvPr id="978" name="Title"/>
          <p:cNvSpPr txBox="1"/>
          <p:nvPr/>
        </p:nvSpPr>
        <p:spPr>
          <a:xfrm xmlns:a="http://schemas.openxmlformats.org/drawingml/2006/main">
            <a:off x="333375" y="1619250"/>
            <a:ext cx="4953000"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f8941d"/>
                </a:solidFill>
                <a:latin typeface="Lato Black"/>
              </a:rPr>
              <a:t>OUT OF CONTEXT</a:t>
            </a:r>
          </a:p>
        </p:txBody>
      </p:sp>
      <p:sp>
        <p:nvSpPr>
          <p:cNvPr id="979" name="Title 1"/>
          <p:cNvSpPr txBox="1"/>
          <p:nvPr/>
        </p:nvSpPr>
        <p:spPr>
          <a:xfrm xmlns:a="http://schemas.openxmlformats.org/drawingml/2006/main">
            <a:off x="371475" y="2819400"/>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6675" b="0" i="0" u="none" spc="0" dirty="0" smtClean="0">
                <a:solidFill>
                  <a:srgbClr val="ffffff"/>
                </a:solidFill>
                <a:latin typeface="Lato Black"/>
              </a:rPr>
              <a:t>PUT IT IN CONTEXT</a:t>
            </a:r>
          </a:p>
        </p:txBody>
      </p:sp>
      <p:sp>
        <p:nvSpPr>
          <p:cNvPr id="980" name="TextBox 1"/>
          <p:cNvSpPr txBox="1"/>
          <p:nvPr/>
        </p:nvSpPr>
        <p:spPr>
          <a:xfrm xmlns:a="http://schemas.openxmlformats.org/drawingml/2006/main">
            <a:off x="3848100" y="1123950"/>
            <a:ext cx="4752975" cy="942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FEAR, SHOCKED, UNPREPARED, UNAWARE, REACTIVE, ACCIDENTAL</a:t>
            </a:r>
          </a:p>
        </p:txBody>
      </p:sp>
      <p:sp>
        <p:nvSpPr>
          <p:cNvPr id="981" name="TextBox 2"/>
          <p:cNvSpPr txBox="1"/>
          <p:nvPr/>
        </p:nvSpPr>
        <p:spPr>
          <a:xfrm xmlns:a="http://schemas.openxmlformats.org/drawingml/2006/main">
            <a:off x="4686300" y="3524250"/>
            <a:ext cx="4648200" cy="942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COURAGE, THOUGHTFUL, PREPARED, AWARE, PROACTIVE, PURPOSEFUL</a:t>
            </a:r>
          </a:p>
        </p:txBody>
      </p:sp>
    </p:spTree>
  </p:cSld>
</p:sld>
</file>

<file path=ppt/slides/slide6.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284" name="Picture 4"/>
          <p:cNvPicPr>
            <a:picLocks xmlns:a="http://schemas.openxmlformats.org/drawingml/2006/main" noChangeAspect="1"/>
          </p:cNvPicPr>
          <p:nvPr/>
        </p:nvPicPr>
        <p:blipFill>
          <a:blip xmlns:r="http://schemas.openxmlformats.org/officeDocument/2006/relationships" xmlns:a="http://schemas.openxmlformats.org/drawingml/2006/main" r:embed="Rbeb765808b7244bf"/>
          <a:stretch xmlns:a="http://schemas.openxmlformats.org/drawingml/2006/main">
            <a:fillRect/>
          </a:stretch>
        </p:blipFill>
        <p:spPr>
          <a:xfrm xmlns:a="http://schemas.openxmlformats.org/drawingml/2006/main">
            <a:off x="-409575" y="266700"/>
            <a:ext cx="9963150" cy="5172075"/>
          </a:xfrm>
          <a:prstGeom xmlns:a="http://schemas.openxmlformats.org/drawingml/2006/main" prst="rect"/>
          <a:effectLst xmlns:a="http://schemas.openxmlformats.org/drawingml/2006/main"/>
        </p:spPr>
      </p:pic>
      <p:sp>
        <p:nvSpPr>
          <p:cNvPr id="285" name="TextBox 4"/>
          <p:cNvSpPr txBox="1"/>
          <p:nvPr/>
        </p:nvSpPr>
        <p:spPr>
          <a:xfrm xmlns:a="http://schemas.openxmlformats.org/drawingml/2006/main">
            <a:off x="4781550" y="390525"/>
            <a:ext cx="3762375" cy="2038350"/>
          </a:xfrm>
          <a:prstGeom xmlns:a="http://schemas.openxmlformats.org/drawingml/2006/main" prst="rect">
            <a:avLst/>
          </a:prstGeom>
          <a:effectLst xmlns:a="http://schemas.openxmlformats.org/drawingml/2006/main">
            <a:outerShdw blurRad="50800" dist="38100" dir="2700000" algn="tl" rotWithShape="0">
              <a:srgbClr val="000000">
                <a:alpha val="65882"/>
              </a:srgbClr>
            </a:outerShdw>
          </a:effectLst>
        </p:spPr>
        <p:txBody>
          <a:bodyPr xmlns:a="http://schemas.openxmlformats.org/drawingml/2006/main" wrap="square" rtlCol="0" anchor="t">
            <a:spAutoFit/>
          </a:bodyPr>
          <a:lstStyle xmlns:a="http://schemas.openxmlformats.org/drawingml/2006/main"/>
          <a:p xmlns:a="http://schemas.openxmlformats.org/drawingml/2006/main">
            <a:pPr algn="l"/>
            <a:r>
              <a:rPr lang="en-US" sz="675" b="0" i="0" u="none" spc="0" dirty="0" smtClean="0">
                <a:solidFill>
                  <a:srgbClr val="000000"/>
                </a:solidFill>
                <a:latin typeface="Lato"/>
              </a:rPr>
              <a:t>Mountaintop Speech excerpt</a:t>
            </a:r>
          </a:p>
          <a:p xmlns:a="http://schemas.openxmlformats.org/drawingml/2006/main">
            <a:pPr algn="l"/>
            <a:r>
              <a:rPr lang="en-US" sz="675" b="0" i="0" u="none" spc="0" dirty="0" smtClean="0">
                <a:solidFill>
                  <a:srgbClr val="000000"/>
                </a:solidFill>
                <a:latin typeface="Lato"/>
              </a:rPr>
              <a:t>Well, I don't know what will happen now. We've got some difficult days ahead. But it doesn't matter with me now. Because I've been to the mountaintop. And I don't mind. Like anybody, I would like to live a long life. Longevity has its place. But I'm not concerned about that now. I just want to do God's will. And He's allowed me to go up to the mountain. And I've looked over. And I've seen the promised land. I may not get there with you. But I want you to know tonight, that we, as a people, will get to the promised land. And I'm happy, tonight. I'm not worried about anything. I'm not fearing any man. Mine eyes have seen the glory of the coming of the Lord.</a:t>
            </a:r>
          </a:p>
          <a:p xmlns:a="http://schemas.openxmlformats.org/drawingml/2006/main">
            <a:pPr algn="l"/>
            <a:r>
              <a:rPr lang="en-US" sz="675" b="0" i="0" u="none" spc="0" dirty="0" smtClean="0">
                <a:solidFill>
                  <a:srgbClr val="000000"/>
                </a:solidFill>
                <a:latin typeface="Lato"/>
              </a:rPr>
              <a:t>Dr. Martin Luther King, Jr. delivered this speech in support of the striking sanitation workers at Mason Temple in Memphis, TN on April 3, 1968 — the day before he was assassinated.</a:t>
            </a:r>
          </a:p>
          <a:p xmlns:a="http://schemas.openxmlformats.org/drawingml/2006/main">
            <a:pPr algn="l"/>
            <a:r>
              <a:rPr lang="en-US" sz="675" b="0" i="0" u="none" spc="0" dirty="0" smtClean="0">
                <a:solidFill>
                  <a:srgbClr val="000000"/>
                </a:solidFill>
                <a:latin typeface="Lato"/>
              </a:rPr>
              <a:t>Why does this story not stop here?</a:t>
            </a:r>
          </a:p>
          <a:p xmlns:a="http://schemas.openxmlformats.org/drawingml/2006/main">
            <a:pPr algn="l"/>
            <a:r>
              <a:rPr lang="en-US" sz="675" b="0" i="0" u="none" spc="0" dirty="0" smtClean="0">
                <a:solidFill>
                  <a:srgbClr val="000000"/>
                </a:solidFill>
                <a:latin typeface="Lato"/>
              </a:rPr>
              <a:t>What was the Rev. Dr. King's commission or expectation?</a:t>
            </a:r>
          </a:p>
          <a:p xmlns:a="http://schemas.openxmlformats.org/drawingml/2006/main">
            <a:pPr algn="l"/>
            <a:r>
              <a:rPr lang="en-US" sz="675" b="0" i="0" u="none" spc="0" dirty="0" smtClean="0">
                <a:solidFill>
                  <a:srgbClr val="000000"/>
                </a:solidFill>
                <a:latin typeface="Lato"/>
              </a:rPr>
              <a:t/>
            </a:r>
          </a:p>
        </p:txBody>
      </p:sp>
      <p:sp>
        <p:nvSpPr>
          <p:cNvPr id="286" name="Ellipse2 1"/>
          <p:cNvSpPr txBox="0"/>
          <p:nvPr/>
        </p:nvSpPr>
        <p:spPr>
          <a:xfrm xmlns:a="http://schemas.openxmlformats.org/drawingml/2006/main">
            <a:off x="1685925" y="2057400"/>
            <a:ext cx="647700" cy="609600"/>
          </a:xfrm>
          <a:prstGeom xmlns:a="http://schemas.openxmlformats.org/drawingml/2006/main" prst="ellipse">
            <a:avLst/>
          </a:prstGeom>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87" name="Ellipse2 2"/>
          <p:cNvSpPr txBox="0"/>
          <p:nvPr/>
        </p:nvSpPr>
        <p:spPr>
          <a:xfrm xmlns:a="http://schemas.openxmlformats.org/drawingml/2006/main">
            <a:off x="2266950" y="2971800"/>
            <a:ext cx="647700" cy="609600"/>
          </a:xfrm>
          <a:prstGeom xmlns:a="http://schemas.openxmlformats.org/drawingml/2006/main" prst="ellipse">
            <a:avLst/>
          </a:prstGeom>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88" name="Ellipse2 3"/>
          <p:cNvSpPr txBox="0"/>
          <p:nvPr/>
        </p:nvSpPr>
        <p:spPr>
          <a:xfrm xmlns:a="http://schemas.openxmlformats.org/drawingml/2006/main">
            <a:off x="3914775" y="904875"/>
            <a:ext cx="647700" cy="609600"/>
          </a:xfrm>
          <a:prstGeom xmlns:a="http://schemas.openxmlformats.org/drawingml/2006/main" prst="ellipse">
            <a:avLst/>
          </a:prstGeom>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89" name="Ellipse2 4"/>
          <p:cNvSpPr txBox="0"/>
          <p:nvPr/>
        </p:nvSpPr>
        <p:spPr>
          <a:xfrm xmlns:a="http://schemas.openxmlformats.org/drawingml/2006/main">
            <a:off x="5762625" y="2552700"/>
            <a:ext cx="647700" cy="609600"/>
          </a:xfrm>
          <a:prstGeom xmlns:a="http://schemas.openxmlformats.org/drawingml/2006/main" prst="ellipse">
            <a:avLst/>
          </a:prstGeom>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90" name="Ellipse2 5"/>
          <p:cNvSpPr txBox="0"/>
          <p:nvPr/>
        </p:nvSpPr>
        <p:spPr>
          <a:xfrm xmlns:a="http://schemas.openxmlformats.org/drawingml/2006/main">
            <a:off x="7820025" y="4152900"/>
            <a:ext cx="647700" cy="609600"/>
          </a:xfrm>
          <a:prstGeom xmlns:a="http://schemas.openxmlformats.org/drawingml/2006/main" prst="ellipse">
            <a:avLst/>
          </a:prstGeom>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291" name="Ellipse2 6"/>
          <p:cNvSpPr txBox="0"/>
          <p:nvPr/>
        </p:nvSpPr>
        <p:spPr>
          <a:xfrm xmlns:a="http://schemas.openxmlformats.org/drawingml/2006/main">
            <a:off x="8286750" y="2552700"/>
            <a:ext cx="647700" cy="609600"/>
          </a:xfrm>
          <a:prstGeom xmlns:a="http://schemas.openxmlformats.org/drawingml/2006/main" prst="ellipse">
            <a:avLst/>
          </a:prstGeom>
          <a:ln xmlns:a="http://schemas.openxmlformats.org/drawingml/2006/main" w="66675">
            <a:solidFill>
              <a:srgbClr val="F8941D"/>
            </a:solidFill>
          </a:ln>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Tree>
  </p:cSld>
</p:sld>
</file>

<file path=ppt/slides/slide60.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983" name="Title"/>
          <p:cNvSpPr txBox="1"/>
          <p:nvPr/>
        </p:nvSpPr>
        <p:spPr>
          <a:xfrm xmlns:a="http://schemas.openxmlformats.org/drawingml/2006/main">
            <a:off x="1019175" y="-762000"/>
            <a:ext cx="6810375" cy="1619250"/>
          </a:xfrm>
          <a:prstGeom xmlns:a="http://schemas.openxmlformats.org/drawingml/2006/main" prst="rect">
            <a:avLst/>
          </a:prstGeom>
          <a:effectLst xmlns:a="http://schemas.openxmlformats.org/drawingml/2006/main"/>
        </p:spPr>
        <p:txBody>
          <a:bodyPr xmlns:a="http://schemas.openxmlformats.org/drawingml/2006/main" wrap="square" rtlCol="0" anchor="b">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REFLECTIONS </a:t>
            </a:r>
          </a:p>
          <a:p xmlns:a="http://schemas.openxmlformats.org/drawingml/2006/main">
            <a:pPr algn="l"/>
            <a:r>
              <a:rPr lang="en-US" sz="1350" b="0" i="0" u="none" spc="0" dirty="0" smtClean="0">
                <a:solidFill>
                  <a:srgbClr val="ffffff"/>
                </a:solidFill>
                <a:latin typeface="Lato Black"/>
              </a:rPr>
              <a:t>Complete this section:</a:t>
            </a:r>
          </a:p>
        </p:txBody>
      </p:sp>
      <p:sp>
        <p:nvSpPr>
          <p:cNvPr id="984" name="Form 3"/>
          <p:cNvSpPr txBox="0"/>
          <p:nvPr/>
        </p:nvSpPr>
        <p:spPr>
          <a:xfrm xmlns:a="http://schemas.openxmlformats.org/drawingml/2006/main">
            <a:off x="5762625" y="114300"/>
            <a:ext cx="2495550" cy="9525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85" name="Form 4"/>
          <p:cNvSpPr txBox="0"/>
          <p:nvPr/>
        </p:nvSpPr>
        <p:spPr>
          <a:xfrm xmlns:a="http://schemas.openxmlformats.org/drawingml/2006/main">
            <a:off x="6048375" y="1038225"/>
            <a:ext cx="1905000" cy="9048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86" name="Form 5"/>
          <p:cNvSpPr txBox="0"/>
          <p:nvPr/>
        </p:nvSpPr>
        <p:spPr>
          <a:xfrm xmlns:a="http://schemas.openxmlformats.org/drawingml/2006/main">
            <a:off x="6010275" y="3895725"/>
            <a:ext cx="2171700" cy="17621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87" name="Form 7"/>
          <p:cNvSpPr txBox="0"/>
          <p:nvPr/>
        </p:nvSpPr>
        <p:spPr>
          <a:xfrm xmlns:a="http://schemas.openxmlformats.org/drawingml/2006/main">
            <a:off x="6076950" y="1952625"/>
            <a:ext cx="1905000" cy="9048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88" name="Form 8"/>
          <p:cNvSpPr txBox="0"/>
          <p:nvPr/>
        </p:nvSpPr>
        <p:spPr>
          <a:xfrm xmlns:a="http://schemas.openxmlformats.org/drawingml/2006/main">
            <a:off x="914400" y="800100"/>
            <a:ext cx="2352675" cy="12001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89" name="Form 11"/>
          <p:cNvSpPr txBox="0"/>
          <p:nvPr/>
        </p:nvSpPr>
        <p:spPr>
          <a:xfrm xmlns:a="http://schemas.openxmlformats.org/drawingml/2006/main">
            <a:off x="3476625" y="762000"/>
            <a:ext cx="2171700" cy="12287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90" name="Form 12"/>
          <p:cNvSpPr txBox="0"/>
          <p:nvPr/>
        </p:nvSpPr>
        <p:spPr>
          <a:xfrm xmlns:a="http://schemas.openxmlformats.org/drawingml/2006/main">
            <a:off x="942975" y="1981200"/>
            <a:ext cx="2324100" cy="12001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91" name="Form 13"/>
          <p:cNvSpPr txBox="0"/>
          <p:nvPr/>
        </p:nvSpPr>
        <p:spPr>
          <a:xfrm xmlns:a="http://schemas.openxmlformats.org/drawingml/2006/main">
            <a:off x="942975" y="3152775"/>
            <a:ext cx="2428875" cy="120015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92" name="Form 14"/>
          <p:cNvSpPr txBox="0"/>
          <p:nvPr/>
        </p:nvSpPr>
        <p:spPr>
          <a:xfrm xmlns:a="http://schemas.openxmlformats.org/drawingml/2006/main">
            <a:off x="3486150" y="1981200"/>
            <a:ext cx="2171700" cy="10763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93" name="Form 15"/>
          <p:cNvSpPr txBox="0"/>
          <p:nvPr/>
        </p:nvSpPr>
        <p:spPr>
          <a:xfrm xmlns:a="http://schemas.openxmlformats.org/drawingml/2006/main">
            <a:off x="3505200" y="3038475"/>
            <a:ext cx="2124075" cy="12287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94" name="Form 16"/>
          <p:cNvSpPr txBox="0"/>
          <p:nvPr/>
        </p:nvSpPr>
        <p:spPr>
          <a:xfrm xmlns:a="http://schemas.openxmlformats.org/drawingml/2006/main">
            <a:off x="6143625" y="2933700"/>
            <a:ext cx="1905000" cy="9048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
        <p:nvSpPr>
          <p:cNvPr id="995" name="Form 17"/>
          <p:cNvSpPr txBox="0"/>
          <p:nvPr/>
        </p:nvSpPr>
        <p:spPr>
          <a:xfrm xmlns:a="http://schemas.openxmlformats.org/drawingml/2006/main">
            <a:off x="1038225" y="4533900"/>
            <a:ext cx="4724400" cy="9525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Form2 was not exported from SlideRocket</a:t>
            </a:r>
          </a:p>
        </p:txBody>
      </p:sp>
    </p:spTree>
  </p:cSld>
</p:sld>
</file>

<file path=ppt/slides/slide61.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997" name="Title 1"/>
          <p:cNvSpPr txBox="1"/>
          <p:nvPr/>
        </p:nvSpPr>
        <p:spPr>
          <a:xfrm xmlns:a="http://schemas.openxmlformats.org/drawingml/2006/main">
            <a:off x="314325" y="2324100"/>
            <a:ext cx="8753475"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6675" b="0" i="0" u="none" spc="0" dirty="0" smtClean="0">
                <a:solidFill>
                  <a:srgbClr val="ffffff"/>
                </a:solidFill>
                <a:latin typeface="Lato Black"/>
              </a:rPr>
              <a:t>FIN</a:t>
            </a:r>
          </a:p>
        </p:txBody>
      </p:sp>
    </p:spTree>
  </p:cSld>
</p:sld>
</file>

<file path=ppt/slides/slide62.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999" name="Slide Snapshot 6"/>
          <p:cNvPicPr>
            <a:picLocks xmlns:a="http://schemas.openxmlformats.org/drawingml/2006/main" noChangeAspect="1"/>
          </p:cNvPicPr>
          <p:nvPr/>
        </p:nvPicPr>
        <p:blipFill>
          <a:blip xmlns:r="http://schemas.openxmlformats.org/officeDocument/2006/relationships" xmlns:a="http://schemas.openxmlformats.org/drawingml/2006/main" r:embed="Rdcd2e95ed9a34bb8"/>
          <a:stretch xmlns:a="http://schemas.openxmlformats.org/drawingml/2006/main">
            <a:fillRect/>
          </a:stretch>
        </p:blipFill>
        <p:spPr>
          <a:xfrm xmlns:a="http://schemas.openxmlformats.org/drawingml/2006/main">
            <a:off x="-1514475" y="-228600"/>
            <a:ext cx="10972800" cy="6172200"/>
          </a:xfrm>
          <a:prstGeom xmlns:a="http://schemas.openxmlformats.org/drawingml/2006/main" prst="rect"/>
          <a:effectLst xmlns:a="http://schemas.openxmlformats.org/drawingml/2006/main"/>
        </p:spPr>
      </p:pic>
    </p:spTree>
  </p:cSld>
</p:sld>
</file>

<file path=ppt/slides/slide63.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1001" name="IMG_0554.PNG"/>
          <p:cNvPicPr>
            <a:picLocks xmlns:a="http://schemas.openxmlformats.org/drawingml/2006/main" noChangeAspect="1"/>
          </p:cNvPicPr>
          <p:nvPr/>
        </p:nvPicPr>
        <p:blipFill>
          <a:blip xmlns:r="http://schemas.openxmlformats.org/officeDocument/2006/relationships" xmlns:a="http://schemas.openxmlformats.org/drawingml/2006/main" r:embed="R3e719a03b12148fd"/>
          <a:stretch xmlns:a="http://schemas.openxmlformats.org/drawingml/2006/main">
            <a:fillRect/>
          </a:stretch>
        </p:blipFill>
        <p:spPr>
          <a:xfrm xmlns:a="http://schemas.openxmlformats.org/drawingml/2006/main">
            <a:off x="-104775" y="-647700"/>
            <a:ext cx="9353550" cy="7010400"/>
          </a:xfrm>
          <a:prstGeom xmlns:a="http://schemas.openxmlformats.org/drawingml/2006/main" prst="rect"/>
          <a:effectLst xmlns:a="http://schemas.openxmlformats.org/drawingml/2006/main"/>
        </p:spPr>
      </p:pic>
      <p:pic>
        <p:nvPicPr>
          <p:cNvPr id="1002" name="10X10_AMHLOGSHIRT1.png"/>
          <p:cNvPicPr>
            <a:picLocks xmlns:a="http://schemas.openxmlformats.org/drawingml/2006/main" noChangeAspect="1"/>
          </p:cNvPicPr>
          <p:nvPr/>
        </p:nvPicPr>
        <p:blipFill>
          <a:blip xmlns:r="http://schemas.openxmlformats.org/officeDocument/2006/relationships" xmlns:a="http://schemas.openxmlformats.org/drawingml/2006/main" r:embed="R5be23476ae2b49c8"/>
          <a:stretch xmlns:a="http://schemas.openxmlformats.org/drawingml/2006/main">
            <a:fillRect/>
          </a:stretch>
        </p:blipFill>
        <p:spPr>
          <a:xfrm xmlns:a="http://schemas.openxmlformats.org/drawingml/2006/main">
            <a:off x="7648575" y="4829175"/>
            <a:ext cx="1104900" cy="514350"/>
          </a:xfrm>
          <a:prstGeom xmlns:a="http://schemas.openxmlformats.org/drawingml/2006/main" prst="rect"/>
          <a:effectLst xmlns:a="http://schemas.openxmlformats.org/drawingml/2006/main"/>
        </p:spPr>
      </p:pic>
      <p:sp>
        <p:nvSpPr>
          <p:cNvPr id="1003" name="Title"/>
          <p:cNvSpPr txBox="1"/>
          <p:nvPr/>
        </p:nvSpPr>
        <p:spPr>
          <a:xfrm xmlns:a="http://schemas.openxmlformats.org/drawingml/2006/main">
            <a:off x="685800" y="2047875"/>
            <a:ext cx="6810375" cy="1619250"/>
          </a:xfrm>
          <a:prstGeom xmlns:a="http://schemas.openxmlformats.org/drawingml/2006/main" prst="rect">
            <a:avLst/>
          </a:prstGeom>
          <a:effectLst xmlns:a="http://schemas.openxmlformats.org/drawingml/2006/main"/>
        </p:spPr>
        <p:txBody>
          <a:bodyPr xmlns:a="http://schemas.openxmlformats.org/drawingml/2006/main" wrap="square" rtlCol="0" anchor="b">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Developing Your </a:t>
            </a:r>
          </a:p>
          <a:p xmlns:a="http://schemas.openxmlformats.org/drawingml/2006/main">
            <a:pPr algn="l"/>
            <a:r>
              <a:rPr lang="en-US" sz="3300" b="0" i="0" u="none" spc="0" dirty="0" smtClean="0">
                <a:solidFill>
                  <a:srgbClr val="ffffff"/>
                </a:solidFill>
                <a:latin typeface="Lato Black"/>
              </a:rPr>
              <a:t>Cultural Competence 2.0</a:t>
            </a:r>
          </a:p>
        </p:txBody>
      </p:sp>
      <p:pic>
        <p:nvPicPr>
          <p:cNvPr id="1004" name="logoOriginal.png"/>
          <p:cNvPicPr>
            <a:picLocks xmlns:a="http://schemas.openxmlformats.org/drawingml/2006/main" noChangeAspect="1"/>
          </p:cNvPicPr>
          <p:nvPr/>
        </p:nvPicPr>
        <p:blipFill>
          <a:blip xmlns:r="http://schemas.openxmlformats.org/officeDocument/2006/relationships" xmlns:a="http://schemas.openxmlformats.org/drawingml/2006/main" r:embed="R2241fb98321e43ec"/>
          <a:stretch xmlns:a="http://schemas.openxmlformats.org/drawingml/2006/main">
            <a:fillRect/>
          </a:stretch>
        </p:blipFill>
        <p:spPr>
          <a:xfrm xmlns:a="http://schemas.openxmlformats.org/drawingml/2006/main">
            <a:off x="333375" y="4343400"/>
            <a:ext cx="2314575" cy="1019175"/>
          </a:xfrm>
          <a:prstGeom xmlns:a="http://schemas.openxmlformats.org/drawingml/2006/main" prst="rect"/>
          <a:effectLst xmlns:a="http://schemas.openxmlformats.org/drawingml/2006/main"/>
        </p:spPr>
      </p:pic>
    </p:spTree>
  </p:cSld>
</p:sld>
</file>

<file path=ppt/slides/slide64.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1006" name="Slide Snapshot 8"/>
          <p:cNvPicPr>
            <a:picLocks xmlns:a="http://schemas.openxmlformats.org/drawingml/2006/main" noChangeAspect="1"/>
          </p:cNvPicPr>
          <p:nvPr/>
        </p:nvPicPr>
        <p:blipFill>
          <a:blip xmlns:r="http://schemas.openxmlformats.org/officeDocument/2006/relationships" xmlns:a="http://schemas.openxmlformats.org/drawingml/2006/main" r:embed="R8ac169be1a7d4f10"/>
          <a:stretch xmlns:a="http://schemas.openxmlformats.org/drawingml/2006/main">
            <a:fillRect/>
          </a:stretch>
        </p:blipFill>
        <p:spPr>
          <a:xfrm xmlns:a="http://schemas.openxmlformats.org/drawingml/2006/main">
            <a:off x="-914400" y="-228600"/>
            <a:ext cx="10972800" cy="6172200"/>
          </a:xfrm>
          <a:prstGeom xmlns:a="http://schemas.openxmlformats.org/drawingml/2006/main" prst="rect"/>
          <a:effectLst xmlns:a="http://schemas.openxmlformats.org/drawingml/2006/main"/>
        </p:spPr>
      </p:pic>
    </p:spTree>
  </p:cSld>
</p:sld>
</file>

<file path=ppt/slides/slide7.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293" name="SlideNum"/>
          <p:cNvSpPr txBox="1"/>
          <p:nvPr/>
        </p:nvSpPr>
        <p:spPr>
          <a:xfrm xmlns:a="http://schemas.openxmlformats.org/drawingml/2006/main">
            <a:off x="6772275" y="6943725"/>
            <a:ext cx="2124075" cy="504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1200" b="0" i="0" u="none" spc="0" dirty="0" smtClean="0">
                <a:solidFill>
                  <a:srgbClr val="000000"/>
                </a:solidFill>
                <a:latin typeface="Nina Compressed"/>
              </a:rPr>
              <a:t>24</a:t>
            </a:r>
          </a:p>
        </p:txBody>
      </p:sp>
      <p:pic>
        <p:nvPicPr>
          <p:cNvPr id="294" name="titleslide.jpg"/>
          <p:cNvPicPr>
            <a:picLocks xmlns:a="http://schemas.openxmlformats.org/drawingml/2006/main" noChangeAspect="1"/>
          </p:cNvPicPr>
          <p:nvPr/>
        </p:nvPicPr>
        <p:blipFill>
          <a:blip xmlns:r="http://schemas.openxmlformats.org/officeDocument/2006/relationships" xmlns:a="http://schemas.openxmlformats.org/drawingml/2006/main" r:embed="R3b20828d07f74921"/>
          <a:stretch xmlns:a="http://schemas.openxmlformats.org/drawingml/2006/main">
            <a:fillRect/>
          </a:stretch>
        </p:blipFill>
        <p:spPr>
          <a:xfrm xmlns:a="http://schemas.openxmlformats.org/drawingml/2006/main">
            <a:off x="714375" y="-19050"/>
            <a:ext cx="7705725" cy="5762625"/>
          </a:xfrm>
          <a:prstGeom xmlns:a="http://schemas.openxmlformats.org/drawingml/2006/main" prst="rect"/>
          <a:effectLst xmlns:a="http://schemas.openxmlformats.org/drawingml/2006/main"/>
        </p:spPr>
      </p:pic>
      <p:sp>
        <p:nvSpPr>
          <p:cNvPr id="295" name="Rectangle2 1"/>
          <p:cNvSpPr txBox="0"/>
          <p:nvPr/>
        </p:nvSpPr>
        <p:spPr>
          <a:xfrm xmlns:a="http://schemas.openxmlformats.org/drawingml/2006/main">
            <a:off x="762000" y="2352675"/>
            <a:ext cx="7629525" cy="1219200"/>
          </a:xfrm>
          <a:prstGeom xmlns:a="http://schemas.openxmlformats.org/drawingml/2006/main" prst="rect">
            <a:avLst/>
          </a:prstGeom>
          <a:solidFill xmlns:a="http://schemas.openxmlformats.org/drawingml/2006/main">
            <a:srgbClr val="FFFFFF"/>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296" name="bluetape.png 2"/>
          <p:cNvPicPr>
            <a:picLocks xmlns:a="http://schemas.openxmlformats.org/drawingml/2006/main" noChangeAspect="1"/>
          </p:cNvPicPr>
          <p:nvPr/>
        </p:nvPicPr>
        <p:blipFill>
          <a:blip xmlns:r="http://schemas.openxmlformats.org/officeDocument/2006/relationships" xmlns:a="http://schemas.openxmlformats.org/drawingml/2006/main" r:embed="Rb2a9aeeeccb445c9"/>
          <a:stretch xmlns:a="http://schemas.openxmlformats.org/drawingml/2006/main">
            <a:fillRect/>
          </a:stretch>
        </p:blipFill>
        <p:spPr>
          <a:xfrm xmlns:a="http://schemas.openxmlformats.org/drawingml/2006/main">
            <a:off x="3019425" y="4429125"/>
            <a:ext cx="3095625" cy="1009650"/>
          </a:xfrm>
          <a:prstGeom xmlns:a="http://schemas.openxmlformats.org/drawingml/2006/main" prst="rect"/>
          <a:effectLst xmlns:a="http://schemas.openxmlformats.org/drawingml/2006/main"/>
        </p:spPr>
      </p:pic>
      <p:sp>
        <p:nvSpPr>
          <p:cNvPr id="297" name="TextBox 2"/>
          <p:cNvSpPr txBox="1"/>
          <p:nvPr/>
        </p:nvSpPr>
        <p:spPr>
          <a:xfrm xmlns:a="http://schemas.openxmlformats.org/drawingml/2006/main">
            <a:off x="3219450" y="4810125"/>
            <a:ext cx="4619625" cy="2667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325" b="0" i="0" u="none" spc="0" dirty="0" smtClean="0">
                <a:solidFill>
                  <a:srgbClr val="ffffff"/>
                </a:solidFill>
                <a:latin typeface="Permanent Marker"/>
              </a:rPr>
              <a:t>-</a:t>
            </a:r>
            <a:r>
              <a:rPr lang="en-US" sz="1650" b="0" i="0" u="none" spc="0" dirty="0" smtClean="0">
                <a:solidFill>
                  <a:srgbClr val="ffffff"/>
                </a:solidFill>
                <a:latin typeface="Permanent Marker"/>
              </a:rPr>
              <a:t>DIVERSITY 101</a:t>
            </a:r>
            <a:r>
              <a:rPr lang="en-US" sz="2325" b="0" i="0" u="none" spc="0" dirty="0" smtClean="0">
                <a:solidFill>
                  <a:srgbClr val="ffffff"/>
                </a:solidFill>
                <a:latin typeface="Permanent Marker"/>
              </a:rPr>
              <a:t>-</a:t>
            </a:r>
          </a:p>
        </p:txBody>
      </p:sp>
      <p:sp>
        <p:nvSpPr>
          <p:cNvPr id="298" name="TextBox 1"/>
          <p:cNvSpPr txBox="1"/>
          <p:nvPr/>
        </p:nvSpPr>
        <p:spPr>
          <a:xfrm xmlns:a="http://schemas.openxmlformats.org/drawingml/2006/main">
            <a:off x="-638175" y="1857375"/>
            <a:ext cx="10553700" cy="18002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9375" b="1" i="0" u="none" spc="0" dirty="0" smtClean="0">
                <a:solidFill>
                  <a:srgbClr val="ffffff"/>
                </a:solidFill>
                <a:latin typeface="Gotham"/>
              </a:rPr>
              <a:t>CONTEXT</a:t>
            </a:r>
          </a:p>
          <a:p xmlns:a="http://schemas.openxmlformats.org/drawingml/2006/main">
            <a:pPr algn="ctr"/>
            <a:r>
              <a:rPr lang="en-US" sz="3975" b="1" i="0" u="none" spc="0" dirty="0" smtClean="0">
                <a:solidFill>
                  <a:srgbClr val="ffffff"/>
                </a:solidFill>
                <a:latin typeface="Gotham"/>
              </a:rPr>
              <a:t>is everything</a:t>
            </a:r>
          </a:p>
        </p:txBody>
      </p:sp>
    </p:spTree>
  </p:cSld>
</p:sld>
</file>

<file path=ppt/slides/slide8.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00" name="Title"/>
          <p:cNvSpPr txBox="1"/>
          <p:nvPr/>
        </p:nvSpPr>
        <p:spPr>
          <a:xfrm xmlns:a="http://schemas.openxmlformats.org/drawingml/2006/main">
            <a:off x="400050" y="3028950"/>
            <a:ext cx="6810375" cy="1619250"/>
          </a:xfrm>
          <a:prstGeom xmlns:a="http://schemas.openxmlformats.org/drawingml/2006/main" prst="rect">
            <a:avLst/>
          </a:prstGeom>
          <a:effectLst xmlns:a="http://schemas.openxmlformats.org/drawingml/2006/main"/>
        </p:spPr>
        <p:txBody>
          <a:bodyPr xmlns:a="http://schemas.openxmlformats.org/drawingml/2006/main" wrap="square" rtlCol="0" anchor="b">
            <a:spAutoFit/>
          </a:bodyPr>
          <a:lstStyle xmlns:a="http://schemas.openxmlformats.org/drawingml/2006/main"/>
          <a:p xmlns:a="http://schemas.openxmlformats.org/drawingml/2006/main">
            <a:pPr algn="l"/>
            <a:r>
              <a:rPr lang="en-US" sz="3300" b="0" i="0" u="none" spc="0" dirty="0" smtClean="0">
                <a:solidFill>
                  <a:srgbClr val="ffffff"/>
                </a:solidFill>
                <a:latin typeface="Lato Black"/>
              </a:rPr>
              <a:t>IF I HAD A HAMMER...</a:t>
            </a:r>
          </a:p>
        </p:txBody>
      </p:sp>
      <p:sp>
        <p:nvSpPr>
          <p:cNvPr id="301" name="SubTitle"/>
          <p:cNvSpPr txBox="1"/>
          <p:nvPr/>
        </p:nvSpPr>
        <p:spPr>
          <a:xfrm xmlns:a="http://schemas.openxmlformats.org/drawingml/2006/main">
            <a:off x="400050" y="4562475"/>
            <a:ext cx="6810375" cy="12573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THE POWER OF RACIAL PROFILING</a:t>
            </a:r>
          </a:p>
        </p:txBody>
      </p:sp>
      <p:sp>
        <p:nvSpPr>
          <p:cNvPr id="302" name="YouTube oP59tQf_njc"/>
          <p:cNvSpPr txBox="0"/>
          <p:nvPr/>
        </p:nvSpPr>
        <p:spPr>
          <a:xfrm xmlns:a="http://schemas.openxmlformats.org/drawingml/2006/main">
            <a:off x="2867025" y="323850"/>
            <a:ext cx="6096000" cy="34290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
        <p:nvSpPr>
          <p:cNvPr id="303" name="TextBox 1"/>
          <p:cNvSpPr txBox="1"/>
          <p:nvPr/>
        </p:nvSpPr>
        <p:spPr>
          <a:xfrm xmlns:a="http://schemas.openxmlformats.org/drawingml/2006/main">
            <a:off x="5638800" y="4095750"/>
            <a:ext cx="2857500" cy="9239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ffffff"/>
                </a:solidFill>
                <a:latin typeface="Lato"/>
              </a:rPr>
              <a:t>How did the  DJ's assumptions serve him?</a:t>
            </a:r>
          </a:p>
          <a:p xmlns:a="http://schemas.openxmlformats.org/drawingml/2006/main">
            <a:pPr algn="l"/>
            <a:r>
              <a:rPr lang="en-US" sz="975" b="0" i="0" u="none" spc="0" dirty="0" smtClean="0">
                <a:solidFill>
                  <a:srgbClr val="ffffff"/>
                </a:solidFill>
                <a:latin typeface="Lato"/>
              </a:rPr>
              <a:t>What was he trying to do?</a:t>
            </a:r>
          </a:p>
          <a:p xmlns:a="http://schemas.openxmlformats.org/drawingml/2006/main">
            <a:pPr algn="l"/>
            <a:r>
              <a:rPr lang="en-US" sz="975" b="0" i="0" u="none" spc="0" dirty="0" smtClean="0">
                <a:solidFill>
                  <a:srgbClr val="ffffff"/>
                </a:solidFill>
                <a:latin typeface="Lato"/>
              </a:rPr>
              <a:t>What was his hindrance?</a:t>
            </a:r>
          </a:p>
          <a:p xmlns:a="http://schemas.openxmlformats.org/drawingml/2006/main">
            <a:pPr algn="l"/>
            <a:r>
              <a:rPr lang="en-US" sz="975" b="0" i="0" u="none" spc="0" dirty="0" smtClean="0">
                <a:solidFill>
                  <a:srgbClr val="ffffff"/>
                </a:solidFill>
                <a:latin typeface="Lato"/>
              </a:rPr>
              <a:t>What did it take for him to be successful?</a:t>
            </a:r>
          </a:p>
        </p:txBody>
      </p:sp>
    </p:spTree>
  </p:cSld>
</p:sld>
</file>

<file path=ppt/slides/slide9.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305" name="Dinosaurs Alive! @ Dorney Park"/>
          <p:cNvPicPr>
            <a:picLocks xmlns:a="http://schemas.openxmlformats.org/drawingml/2006/main" noChangeAspect="1"/>
          </p:cNvPicPr>
          <p:nvPr/>
        </p:nvPicPr>
        <p:blipFill>
          <a:blip xmlns:r="http://schemas.openxmlformats.org/officeDocument/2006/relationships" xmlns:a="http://schemas.openxmlformats.org/drawingml/2006/main" r:embed="R30dd659bae9949be"/>
          <a:stretch xmlns:a="http://schemas.openxmlformats.org/drawingml/2006/main">
            <a:fillRect/>
          </a:stretch>
        </p:blipFill>
        <p:spPr>
          <a:xfrm xmlns:a="http://schemas.openxmlformats.org/drawingml/2006/main">
            <a:off x="-1019175" y="-1343025"/>
            <a:ext cx="10963275" cy="7277100"/>
          </a:xfrm>
          <a:prstGeom xmlns:a="http://schemas.openxmlformats.org/drawingml/2006/main" prst="rect"/>
          <a:effectLst xmlns:a="http://schemas.openxmlformats.org/drawingml/2006/main"/>
        </p:spPr>
      </p:pic>
      <p:sp>
        <p:nvSpPr>
          <p:cNvPr id="306" name="TextBox 1"/>
          <p:cNvSpPr txBox="1"/>
          <p:nvPr/>
        </p:nvSpPr>
        <p:spPr>
          <a:xfrm xmlns:a="http://schemas.openxmlformats.org/drawingml/2006/main">
            <a:off x="647700" y="695325"/>
            <a:ext cx="10153650" cy="323850"/>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PLACE&gt;&gt;TIME&gt;&gt;SPACE</a:t>
            </a:r>
          </a:p>
        </p:txBody>
      </p:sp>
      <p:sp>
        <p:nvSpPr>
          <p:cNvPr id="307" name="TextBox 2"/>
          <p:cNvSpPr txBox="1"/>
          <p:nvPr/>
        </p:nvSpPr>
        <p:spPr>
          <a:xfrm xmlns:a="http://schemas.openxmlformats.org/drawingml/2006/main">
            <a:off x="4238625" y="152400"/>
            <a:ext cx="5800725" cy="990600"/>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6675" b="0" i="0" u="none" spc="0" dirty="0" smtClean="0">
                <a:solidFill>
                  <a:srgbClr val="ffffff"/>
                </a:solidFill>
                <a:latin typeface="Lato"/>
              </a:rPr>
              <a:t>CONTEXT</a:t>
            </a:r>
          </a:p>
        </p:txBody>
      </p:sp>
    </p:spTree>
  </p:cSld>
</p:sld>
</file>

<file path=ppt/slides/slidea.xml><?xml version="1.0" encoding="utf-8"?>
<p:sld xmlns:p="http://schemas.openxmlformats.org/presentationml/2006/main">
  <p:cSld>
    <p:bg>
      <p:bgPr>
        <a:solidFill xmlns:a="http://schemas.openxmlformats.org/drawingml/2006/main">
          <a:srgbClr val="819EB5"/>
        </a:solidFill>
      </p:bgPr>
    </p:bg>
    <p:spTree>
      <p:nvGrpSpPr>
        <p:cNvPr id="1" name=""/>
        <p:cNvGrpSpPr/>
        <p:nvPr/>
      </p:nvGrpSpPr>
      <p:grpSpPr/>
      <p:sp>
        <p:nvSpPr>
          <p:cNvPr id="309" name="Title 6"/>
          <p:cNvSpPr txBox="1"/>
          <p:nvPr/>
        </p:nvSpPr>
        <p:spPr>
          <a:xfrm xmlns:a="http://schemas.openxmlformats.org/drawingml/2006/main">
            <a:off x="466725" y="400050"/>
            <a:ext cx="4867275" cy="666750"/>
          </a:xfrm>
          <a:prstGeom xmlns:a="http://schemas.openxmlformats.org/drawingml/2006/main" prst="rect">
            <a:avLst/>
          </a:prstGeom>
          <a:solidFill xmlns:a="http://schemas.openxmlformats.org/drawingml/2006/main">
            <a:srgbClr val="FFAA00"/>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2700" b="0" i="0" u="none" spc="0" dirty="0" smtClean="0">
                <a:solidFill>
                  <a:srgbClr val="000000"/>
                </a:solidFill>
                <a:latin typeface="Lato Black"/>
              </a:rPr>
              <a:t>   Cultural Competence</a:t>
            </a:r>
          </a:p>
        </p:txBody>
      </p:sp>
      <p:sp>
        <p:nvSpPr>
          <p:cNvPr id="310" name="Title 7"/>
          <p:cNvSpPr txBox="1"/>
          <p:nvPr/>
        </p:nvSpPr>
        <p:spPr>
          <a:xfrm xmlns:a="http://schemas.openxmlformats.org/drawingml/2006/main">
            <a:off x="447675" y="4152900"/>
            <a:ext cx="1943100"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1650" b="1" i="0" u="none" spc="0" dirty="0" smtClean="0">
                <a:solidFill>
                  <a:srgbClr val="000000"/>
                </a:solidFill>
                <a:latin typeface="Lato"/>
              </a:rPr>
              <a:t>IMPACT vs INTENT</a:t>
            </a:r>
          </a:p>
        </p:txBody>
      </p:sp>
      <p:sp>
        <p:nvSpPr>
          <p:cNvPr id="311" name="TextBox 8"/>
          <p:cNvSpPr txBox="1"/>
          <p:nvPr/>
        </p:nvSpPr>
        <p:spPr>
          <a:xfrm xmlns:a="http://schemas.openxmlformats.org/drawingml/2006/main">
            <a:off x="485775" y="4676775"/>
            <a:ext cx="2038350" cy="8858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ffffff"/>
                </a:solidFill>
                <a:latin typeface="Lato"/>
              </a:rPr>
              <a:t>Human Resources, Internal Affairs &amp; EEOC Compliance:</a:t>
            </a:r>
          </a:p>
          <a:p xmlns:a="http://schemas.openxmlformats.org/drawingml/2006/main">
            <a:pPr algn="l"/>
            <a:r>
              <a:rPr lang="en-US" sz="975" b="1" i="1" u="none" spc="0" dirty="0" smtClean="0">
                <a:solidFill>
                  <a:srgbClr val="ffffff"/>
                </a:solidFill>
                <a:latin typeface="Lato"/>
              </a:rPr>
              <a:t>Laws are able to fix or offer remedies, consequences to these conflicts or misunderstandings</a:t>
            </a:r>
          </a:p>
        </p:txBody>
      </p:sp>
      <p:sp>
        <p:nvSpPr>
          <p:cNvPr id="312" name="TextBox 9"/>
          <p:cNvSpPr txBox="1"/>
          <p:nvPr/>
        </p:nvSpPr>
        <p:spPr>
          <a:xfrm xmlns:a="http://schemas.openxmlformats.org/drawingml/2006/main">
            <a:off x="2524125" y="4133850"/>
            <a:ext cx="1971675" cy="10477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0" i="0" u="none" spc="0" dirty="0" smtClean="0">
                <a:solidFill>
                  <a:srgbClr val="000000"/>
                </a:solidFill>
                <a:latin typeface="Lato"/>
              </a:rPr>
              <a:t>Personal Relationships, cultures, morale and workplace environments:</a:t>
            </a:r>
          </a:p>
          <a:p xmlns:a="http://schemas.openxmlformats.org/drawingml/2006/main">
            <a:pPr algn="l"/>
            <a:r>
              <a:rPr lang="en-US" sz="975" b="1" i="1" u="none" spc="0" dirty="0" smtClean="0">
                <a:solidFill>
                  <a:srgbClr val="000000"/>
                </a:solidFill>
                <a:latin typeface="Lato"/>
              </a:rPr>
              <a:t>We take care of each other, add human element to procedures and policies.</a:t>
            </a:r>
          </a:p>
        </p:txBody>
      </p:sp>
      <p:sp>
        <p:nvSpPr>
          <p:cNvPr id="313" name="Title 8"/>
          <p:cNvSpPr txBox="1"/>
          <p:nvPr/>
        </p:nvSpPr>
        <p:spPr>
          <a:xfrm xmlns:a="http://schemas.openxmlformats.org/drawingml/2006/main">
            <a:off x="2476500" y="3581400"/>
            <a:ext cx="3657600" cy="666750"/>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l"/>
            <a:r>
              <a:rPr lang="en-US" sz="1650" b="1" i="0" u="none" spc="0" dirty="0" smtClean="0">
                <a:solidFill>
                  <a:srgbClr val="ffffff"/>
                </a:solidFill>
                <a:latin typeface="Lato"/>
              </a:rPr>
              <a:t>INTENT vs IMPACT</a:t>
            </a:r>
          </a:p>
        </p:txBody>
      </p:sp>
      <p:sp>
        <p:nvSpPr>
          <p:cNvPr id="314" name="TextBox 11"/>
          <p:cNvSpPr txBox="1"/>
          <p:nvPr/>
        </p:nvSpPr>
        <p:spPr>
          <a:xfrm xmlns:a="http://schemas.openxmlformats.org/drawingml/2006/main">
            <a:off x="3933825" y="6438900"/>
            <a:ext cx="933450" cy="190500"/>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200" b="1" i="0" u="none" spc="0" dirty="0" smtClean="0">
                <a:solidFill>
                  <a:srgbClr val="ffffff"/>
                </a:solidFill>
                <a:latin typeface="Nina Compressed"/>
              </a:rPr>
              <a:t>1</a:t>
            </a:r>
          </a:p>
        </p:txBody>
      </p:sp>
      <p:sp>
        <p:nvSpPr>
          <p:cNvPr id="315" name="Text Box 69"/>
          <p:cNvSpPr txBox="1"/>
          <p:nvPr/>
        </p:nvSpPr>
        <p:spPr>
          <a:xfrm xmlns:a="http://schemas.openxmlformats.org/drawingml/2006/main">
            <a:off x="5581650" y="333375"/>
            <a:ext cx="3638550" cy="15716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200" b="1" i="0" u="none" spc="0" dirty="0" smtClean="0">
                <a:solidFill>
                  <a:srgbClr val="000000"/>
                </a:solidFill>
                <a:latin typeface="Verdana"/>
              </a:rPr>
              <a:t>PREAMBLE of the CONSTITUTION</a:t>
            </a:r>
          </a:p>
          <a:p xmlns:a="http://schemas.openxmlformats.org/drawingml/2006/main">
            <a:pPr algn="l"/>
            <a:r>
              <a:rPr lang="en-US" sz="975" b="0" i="1" u="none" spc="0" dirty="0" smtClean="0">
                <a:solidFill>
                  <a:srgbClr val="000000"/>
                </a:solidFill>
                <a:latin typeface="Verdana"/>
              </a:rPr>
              <a:t>We the People  of the United States, in Order to form a more perfect Union, establish Justice, insure domestic Tranquility, provide for the common defense, promote the general Welfare, and secure the Blessings of Liberty to ourselves and our Posterity, do ordain and establish this Constitution for the United States of America.</a:t>
            </a:r>
          </a:p>
        </p:txBody>
      </p:sp>
      <p:sp>
        <p:nvSpPr>
          <p:cNvPr id="316" name="TextBox 12"/>
          <p:cNvSpPr txBox="1"/>
          <p:nvPr/>
        </p:nvSpPr>
        <p:spPr>
          <a:xfrm xmlns:a="http://schemas.openxmlformats.org/drawingml/2006/main">
            <a:off x="400050" y="1419225"/>
            <a:ext cx="4857750" cy="20478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650" b="1" i="0" u="none" spc="0" dirty="0" smtClean="0">
                <a:solidFill>
                  <a:srgbClr val="000000"/>
                </a:solidFill>
                <a:latin typeface="Nina Compressed"/>
              </a:rPr>
              <a:t>1863 Emancipation </a:t>
            </a:r>
            <a:r>
              <a:rPr lang="en-US" sz="1650" b="1" i="0" u="none" spc="0" dirty="0" smtClean="0">
                <a:solidFill>
                  <a:srgbClr val="000000"/>
                </a:solidFill>
                <a:latin typeface="Nina Compressed"/>
              </a:rPr>
              <a:t>January 1, 1863</a:t>
            </a:r>
          </a:p>
          <a:p xmlns:a="http://schemas.openxmlformats.org/drawingml/2006/main">
            <a:pPr algn="l"/>
            <a:r>
              <a:rPr lang="en-US" sz="1650" b="1" i="0" u="none" spc="0" dirty="0" smtClean="0">
                <a:solidFill>
                  <a:srgbClr val="000000"/>
                </a:solidFill>
                <a:latin typeface="Nina Compressed"/>
              </a:rPr>
              <a:t>1920 </a:t>
            </a:r>
            <a:r>
              <a:rPr lang="en-US" sz="1650" b="1" i="0" u="none" spc="0" dirty="0" smtClean="0">
                <a:solidFill>
                  <a:srgbClr val="000000"/>
                </a:solidFill>
                <a:latin typeface="Nina Compressed"/>
              </a:rPr>
              <a:t>19th amendment, women's voting rights</a:t>
            </a:r>
          </a:p>
          <a:p xmlns:a="http://schemas.openxmlformats.org/drawingml/2006/main">
            <a:pPr algn="l"/>
            <a:r>
              <a:rPr lang="en-US" sz="1650" b="1" i="0" u="none" spc="0" dirty="0" smtClean="0">
                <a:solidFill>
                  <a:srgbClr val="000000"/>
                </a:solidFill>
                <a:latin typeface="Nina Compressed"/>
              </a:rPr>
              <a:t>1924 Indian Citizenship Act </a:t>
            </a:r>
          </a:p>
          <a:p xmlns:a="http://schemas.openxmlformats.org/drawingml/2006/main">
            <a:pPr algn="l"/>
            <a:r>
              <a:rPr lang="en-US" sz="1650" b="1" i="0" u="none" spc="0" dirty="0" smtClean="0">
                <a:solidFill>
                  <a:srgbClr val="000000"/>
                </a:solidFill>
                <a:latin typeface="Nina Compressed"/>
              </a:rPr>
              <a:t>1964 Civil Rights Act</a:t>
            </a:r>
          </a:p>
          <a:p xmlns:a="http://schemas.openxmlformats.org/drawingml/2006/main">
            <a:pPr algn="l"/>
            <a:r>
              <a:rPr lang="en-US" sz="1650" b="1" i="0" u="none" spc="0" dirty="0" smtClean="0">
                <a:solidFill>
                  <a:srgbClr val="000000"/>
                </a:solidFill>
                <a:latin typeface="Nina Compressed"/>
              </a:rPr>
              <a:t>1978 Native American Freedom of religion</a:t>
            </a:r>
          </a:p>
          <a:p xmlns:a="http://schemas.openxmlformats.org/drawingml/2006/main">
            <a:pPr algn="l"/>
            <a:r>
              <a:rPr lang="en-US" sz="1650" b="1" i="0" u="none" spc="0" dirty="0" smtClean="0">
                <a:solidFill>
                  <a:srgbClr val="000000"/>
                </a:solidFill>
                <a:latin typeface="Nina Compressed"/>
              </a:rPr>
              <a:t>1990 ADA-</a:t>
            </a:r>
            <a:r>
              <a:rPr lang="en-US" sz="1650" b="1" i="0" u="none" spc="0" dirty="0" smtClean="0">
                <a:solidFill>
                  <a:srgbClr val="000000"/>
                </a:solidFill>
                <a:latin typeface="Nina Compressed"/>
              </a:rPr>
              <a:t>Americans with Disabilities Act of 1990</a:t>
            </a:r>
          </a:p>
        </p:txBody>
      </p:sp>
      <p:sp>
        <p:nvSpPr>
          <p:cNvPr id="317" name="Text Box 70"/>
          <p:cNvSpPr txBox="1"/>
          <p:nvPr/>
        </p:nvSpPr>
        <p:spPr>
          <a:xfrm xmlns:a="http://schemas.openxmlformats.org/drawingml/2006/main">
            <a:off x="5619750" y="2066925"/>
            <a:ext cx="3276600" cy="15716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200" b="1" i="0" u="none" spc="0" dirty="0" smtClean="0">
                <a:solidFill>
                  <a:srgbClr val="000000"/>
                </a:solidFill>
                <a:latin typeface="Verdana"/>
              </a:rPr>
              <a:t>Declaration of Independence</a:t>
            </a:r>
          </a:p>
          <a:p xmlns:a="http://schemas.openxmlformats.org/drawingml/2006/main">
            <a:pPr algn="l"/>
            <a:r>
              <a:rPr lang="en-US" sz="975" b="0" i="1" u="none" spc="0" dirty="0" smtClean="0">
                <a:solidFill>
                  <a:srgbClr val="000000"/>
                </a:solidFill>
                <a:latin typeface="Verdana"/>
              </a:rPr>
              <a:t>We hold these truths to be self-evident, that all men are created equal, that they are endowed by their Creator with certain unalienable Rights, that among these are Life, Liberty and the pursuit of Happiness.</a:t>
            </a:r>
          </a:p>
        </p:txBody>
      </p:sp>
      <p:sp>
        <p:nvSpPr>
          <p:cNvPr id="318" name="TextBox 13"/>
          <p:cNvSpPr txBox="1"/>
          <p:nvPr/>
        </p:nvSpPr>
        <p:spPr>
          <a:xfrm xmlns:a="http://schemas.openxmlformats.org/drawingml/2006/main">
            <a:off x="4895850" y="3505200"/>
            <a:ext cx="4752975" cy="14192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700" b="1" i="0" u="none" spc="0" dirty="0" smtClean="0">
                <a:solidFill>
                  <a:srgbClr val="000000"/>
                </a:solidFill>
                <a:latin typeface="Nina Compressed"/>
              </a:rPr>
              <a:t>CONTEXT/CULTURE</a:t>
            </a:r>
          </a:p>
          <a:p xmlns:a="http://schemas.openxmlformats.org/drawingml/2006/main">
            <a:pPr algn="l"/>
            <a:r>
              <a:rPr lang="en-US" sz="2700" b="1" i="0" u="none" spc="0" dirty="0" smtClean="0">
                <a:solidFill>
                  <a:srgbClr val="000000"/>
                </a:solidFill>
                <a:latin typeface="Nina Compressed"/>
              </a:rPr>
              <a:t>ARTIFACTS/VALUES</a:t>
            </a:r>
          </a:p>
          <a:p xmlns:a="http://schemas.openxmlformats.org/drawingml/2006/main">
            <a:pPr algn="l"/>
            <a:r>
              <a:rPr lang="en-US" sz="2700" b="1" i="0" u="none" spc="0" dirty="0" smtClean="0">
                <a:solidFill>
                  <a:srgbClr val="000000"/>
                </a:solidFill>
                <a:latin typeface="Nina Compressed"/>
              </a:rPr>
              <a:t>ATTITUDES/BEHAVIORS</a:t>
            </a:r>
          </a:p>
        </p:txBody>
      </p:sp>
    </p:spTree>
  </p:cSld>
</p:sld>
</file>

<file path=ppt/slides/slideb.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sp>
        <p:nvSpPr>
          <p:cNvPr id="320" name="SlideNum"/>
          <p:cNvSpPr txBox="1"/>
          <p:nvPr/>
        </p:nvSpPr>
        <p:spPr>
          <a:xfrm xmlns:a="http://schemas.openxmlformats.org/drawingml/2006/main">
            <a:off x="0" y="5210175"/>
            <a:ext cx="447675" cy="314325"/>
          </a:xfrm>
          <a:prstGeom xmlns:a="http://schemas.openxmlformats.org/drawingml/2006/main" prst="rect">
            <a:avLst/>
          </a:prstGeom>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975" b="1" i="0" u="none" spc="0" dirty="0" smtClean="0">
                <a:solidFill>
                  <a:srgbClr val="775f55"/>
                </a:solidFill>
                <a:latin typeface="Nina Compressed"/>
              </a:rPr>
              <a:t>22</a:t>
            </a:r>
          </a:p>
        </p:txBody>
      </p:sp>
      <p:pic>
        <p:nvPicPr>
          <p:cNvPr id="321" name="Dinosaurs Alive! @ Dorney Park"/>
          <p:cNvPicPr>
            <a:picLocks xmlns:a="http://schemas.openxmlformats.org/drawingml/2006/main" noChangeAspect="1"/>
          </p:cNvPicPr>
          <p:nvPr/>
        </p:nvPicPr>
        <p:blipFill>
          <a:blip xmlns:r="http://schemas.openxmlformats.org/officeDocument/2006/relationships" xmlns:a="http://schemas.openxmlformats.org/drawingml/2006/main" r:embed="R7392d7934d0b4198"/>
          <a:stretch xmlns:a="http://schemas.openxmlformats.org/drawingml/2006/main">
            <a:fillRect/>
          </a:stretch>
        </p:blipFill>
        <p:spPr>
          <a:xfrm xmlns:a="http://schemas.openxmlformats.org/drawingml/2006/main">
            <a:off x="-1362075" y="-3086100"/>
            <a:ext cx="10963275" cy="7277100"/>
          </a:xfrm>
          <a:prstGeom xmlns:a="http://schemas.openxmlformats.org/drawingml/2006/main" prst="rect"/>
          <a:effectLst xmlns:a="http://schemas.openxmlformats.org/drawingml/2006/main"/>
        </p:spPr>
      </p:pic>
      <p:sp>
        <p:nvSpPr>
          <p:cNvPr id="322" name="TextBox 1"/>
          <p:cNvSpPr txBox="1"/>
          <p:nvPr/>
        </p:nvSpPr>
        <p:spPr>
          <a:xfrm xmlns:a="http://schemas.openxmlformats.org/drawingml/2006/main">
            <a:off x="752475" y="933450"/>
            <a:ext cx="10153650" cy="323850"/>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PLACE&gt;&gt;TIME&gt;&gt;SPACE</a:t>
            </a:r>
          </a:p>
        </p:txBody>
      </p:sp>
      <p:sp>
        <p:nvSpPr>
          <p:cNvPr id="323" name="TextBox 2"/>
          <p:cNvSpPr txBox="1"/>
          <p:nvPr/>
        </p:nvSpPr>
        <p:spPr>
          <a:xfrm xmlns:a="http://schemas.openxmlformats.org/drawingml/2006/main">
            <a:off x="4238625" y="152400"/>
            <a:ext cx="5800725" cy="990600"/>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6675" b="0" i="0" u="none" spc="0" dirty="0" smtClean="0">
                <a:solidFill>
                  <a:srgbClr val="ffffff"/>
                </a:solidFill>
                <a:latin typeface="Lato"/>
              </a:rPr>
              <a:t>CONTEXT</a:t>
            </a:r>
          </a:p>
        </p:txBody>
      </p:sp>
      <p:sp>
        <p:nvSpPr>
          <p:cNvPr id="324" name="TextBox 3"/>
          <p:cNvSpPr txBox="1"/>
          <p:nvPr/>
        </p:nvSpPr>
        <p:spPr>
          <a:xfrm xmlns:a="http://schemas.openxmlformats.org/drawingml/2006/main">
            <a:off x="-314325" y="1762125"/>
            <a:ext cx="2952750" cy="3533775"/>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3300" b="1" i="0" u="none" spc="0" dirty="0" smtClean="0">
                <a:solidFill>
                  <a:srgbClr val="ffffff"/>
                </a:solidFill>
                <a:latin typeface="Lato"/>
              </a:rPr>
              <a:t>CONTEXT</a:t>
            </a:r>
          </a:p>
          <a:p xmlns:a="http://schemas.openxmlformats.org/drawingml/2006/main">
            <a:pPr algn="r"/>
            <a:r>
              <a:rPr lang="en-US" sz="3300" b="1" i="0" u="none" spc="0" dirty="0" smtClean="0">
                <a:solidFill>
                  <a:srgbClr val="ffffff"/>
                </a:solidFill>
                <a:latin typeface="Lato"/>
              </a:rPr>
              <a:t>CULTURE</a:t>
            </a:r>
          </a:p>
          <a:p xmlns:a="http://schemas.openxmlformats.org/drawingml/2006/main">
            <a:pPr algn="r"/>
            <a:r>
              <a:rPr lang="en-US" sz="3300" b="1" i="0" u="none" spc="0" dirty="0" smtClean="0">
                <a:solidFill>
                  <a:srgbClr val="ffffff"/>
                </a:solidFill>
                <a:latin typeface="Lato"/>
              </a:rPr>
              <a:t>BELIEFS</a:t>
            </a:r>
          </a:p>
          <a:p xmlns:a="http://schemas.openxmlformats.org/drawingml/2006/main">
            <a:pPr algn="r"/>
            <a:r>
              <a:rPr lang="en-US" sz="3300" b="1" i="0" u="none" spc="0" dirty="0" smtClean="0">
                <a:solidFill>
                  <a:srgbClr val="ffffff"/>
                </a:solidFill>
                <a:latin typeface="Lato"/>
              </a:rPr>
              <a:t>THOUGHTS</a:t>
            </a:r>
          </a:p>
          <a:p xmlns:a="http://schemas.openxmlformats.org/drawingml/2006/main">
            <a:pPr algn="r"/>
            <a:r>
              <a:rPr lang="en-US" sz="3300" b="1" i="0" u="none" spc="0" dirty="0" smtClean="0">
                <a:solidFill>
                  <a:srgbClr val="ffffff"/>
                </a:solidFill>
                <a:latin typeface="Lato"/>
              </a:rPr>
              <a:t>BEHAVIORS</a:t>
            </a:r>
          </a:p>
          <a:p xmlns:a="http://schemas.openxmlformats.org/drawingml/2006/main">
            <a:pPr algn="r"/>
            <a:r>
              <a:rPr lang="en-US" sz="3300" b="1" i="0" u="none" spc="0" dirty="0" smtClean="0">
                <a:solidFill>
                  <a:srgbClr val="ffffff"/>
                </a:solidFill>
                <a:latin typeface="Lato"/>
              </a:rPr>
              <a:t>EMOTIONS</a:t>
            </a:r>
          </a:p>
        </p:txBody>
      </p:sp>
      <p:sp>
        <p:nvSpPr>
          <p:cNvPr id="325" name="YouTube 8oYP3QAdwfM"/>
          <p:cNvSpPr txBox="0"/>
          <p:nvPr/>
        </p:nvSpPr>
        <p:spPr>
          <a:xfrm xmlns:a="http://schemas.openxmlformats.org/drawingml/2006/main">
            <a:off x="4238625" y="2733675"/>
            <a:ext cx="4629150" cy="26003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Video was not exported from SlideRocket</a:t>
            </a:r>
          </a:p>
        </p:txBody>
      </p:sp>
    </p:spTree>
  </p:cSld>
</p:sld>
</file>

<file path=ppt/slides/slidec.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pic>
        <p:nvPicPr>
          <p:cNvPr id="327" name="GRID.001.jpg 1"/>
          <p:cNvPicPr>
            <a:picLocks xmlns:a="http://schemas.openxmlformats.org/drawingml/2006/main" noChangeAspect="1"/>
          </p:cNvPicPr>
          <p:nvPr/>
        </p:nvPicPr>
        <p:blipFill>
          <a:blip xmlns:r="http://schemas.openxmlformats.org/officeDocument/2006/relationships" xmlns:a="http://schemas.openxmlformats.org/drawingml/2006/main" r:embed="R4e4458a05e2c4429"/>
          <a:stretch xmlns:a="http://schemas.openxmlformats.org/drawingml/2006/main">
            <a:fillRect/>
          </a:stretch>
        </p:blipFill>
        <p:spPr>
          <a:xfrm xmlns:a="http://schemas.openxmlformats.org/drawingml/2006/main">
            <a:off x="762000" y="0"/>
            <a:ext cx="7620000" cy="5715000"/>
          </a:xfrm>
          <a:prstGeom xmlns:a="http://schemas.openxmlformats.org/drawingml/2006/main" prst="rect"/>
          <a:effectLst xmlns:a="http://schemas.openxmlformats.org/drawingml/2006/main"/>
        </p:spPr>
      </p:pic>
      <p:sp>
        <p:nvSpPr>
          <p:cNvPr id="328" name="Rectangle2 42"/>
          <p:cNvSpPr txBox="0"/>
          <p:nvPr/>
        </p:nvSpPr>
        <p:spPr>
          <a:xfrm xmlns:a="http://schemas.openxmlformats.org/drawingml/2006/main">
            <a:off x="762000" y="1219200"/>
            <a:ext cx="7620000" cy="4495800"/>
          </a:xfrm>
          <a:prstGeom xmlns:a="http://schemas.openxmlformats.org/drawingml/2006/main" prst="rect">
            <a:avLst/>
          </a:prstGeom>
          <a:solidFill xmlns:a="http://schemas.openxmlformats.org/drawingml/2006/main">
            <a:srgbClr val="77C4D3"/>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29" name="Rectangle2 45"/>
          <p:cNvSpPr txBox="0"/>
          <p:nvPr/>
        </p:nvSpPr>
        <p:spPr>
          <a:xfrm xmlns:a="http://schemas.openxmlformats.org/drawingml/2006/main">
            <a:off x="762000" y="0"/>
            <a:ext cx="7620000" cy="1219200"/>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30" name="Rectangle2 44"/>
          <p:cNvSpPr txBox="0"/>
          <p:nvPr/>
        </p:nvSpPr>
        <p:spPr>
          <a:xfrm xmlns:a="http://schemas.openxmlformats.org/drawingml/2006/main">
            <a:off x="6334125" y="2524125"/>
            <a:ext cx="1809750" cy="590550"/>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31" name="TextBox 23"/>
          <p:cNvSpPr txBox="1"/>
          <p:nvPr/>
        </p:nvSpPr>
        <p:spPr>
          <a:xfrm xmlns:a="http://schemas.openxmlformats.org/drawingml/2006/main">
            <a:off x="6362700" y="2619375"/>
            <a:ext cx="171450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Ubuntu"/>
              </a:rPr>
              <a:t>Human Behavior</a:t>
            </a:r>
          </a:p>
        </p:txBody>
      </p:sp>
      <p:sp>
        <p:nvSpPr>
          <p:cNvPr id="332" name="TextBox 31"/>
          <p:cNvSpPr txBox="1"/>
          <p:nvPr/>
        </p:nvSpPr>
        <p:spPr>
          <a:xfrm xmlns:a="http://schemas.openxmlformats.org/drawingml/2006/main">
            <a:off x="6848475" y="2809875"/>
            <a:ext cx="1123950" cy="3238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ffffff"/>
                </a:solidFill>
                <a:latin typeface="Ubuntu"/>
              </a:rPr>
              <a:t>People Change People</a:t>
            </a:r>
          </a:p>
        </p:txBody>
      </p:sp>
      <p:sp>
        <p:nvSpPr>
          <p:cNvPr id="333" name="Rectangle2 43"/>
          <p:cNvSpPr txBox="0"/>
          <p:nvPr/>
        </p:nvSpPr>
        <p:spPr>
          <a:xfrm xmlns:a="http://schemas.openxmlformats.org/drawingml/2006/main">
            <a:off x="3800475" y="2533650"/>
            <a:ext cx="1809750" cy="590550"/>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34" name="TextBox 23"/>
          <p:cNvSpPr txBox="1"/>
          <p:nvPr/>
        </p:nvSpPr>
        <p:spPr>
          <a:xfrm xmlns:a="http://schemas.openxmlformats.org/drawingml/2006/main">
            <a:off x="3800475" y="2619375"/>
            <a:ext cx="18002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Ubuntu"/>
              </a:rPr>
              <a:t>Diversity &amp; Inclusion</a:t>
            </a:r>
          </a:p>
        </p:txBody>
      </p:sp>
      <p:sp>
        <p:nvSpPr>
          <p:cNvPr id="335" name="TextBox 31"/>
          <p:cNvSpPr txBox="1"/>
          <p:nvPr/>
        </p:nvSpPr>
        <p:spPr>
          <a:xfrm xmlns:a="http://schemas.openxmlformats.org/drawingml/2006/main">
            <a:off x="3933825" y="2809875"/>
            <a:ext cx="161925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ffffff"/>
                </a:solidFill>
                <a:latin typeface="Ubuntu"/>
              </a:rPr>
              <a:t>Intent vs.  Impact</a:t>
            </a:r>
          </a:p>
        </p:txBody>
      </p:sp>
      <p:sp>
        <p:nvSpPr>
          <p:cNvPr id="336" name="Rectangle2 35"/>
          <p:cNvSpPr txBox="0"/>
          <p:nvPr/>
        </p:nvSpPr>
        <p:spPr>
          <a:xfrm xmlns:a="http://schemas.openxmlformats.org/drawingml/2006/main">
            <a:off x="6677025" y="4581525"/>
            <a:ext cx="1438275"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37" name="Rectangle2 34"/>
          <p:cNvSpPr txBox="0"/>
          <p:nvPr/>
        </p:nvSpPr>
        <p:spPr>
          <a:xfrm xmlns:a="http://schemas.openxmlformats.org/drawingml/2006/main">
            <a:off x="6677025" y="3914775"/>
            <a:ext cx="1438275"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38" name="Rectangle2 33"/>
          <p:cNvSpPr txBox="0"/>
          <p:nvPr/>
        </p:nvSpPr>
        <p:spPr>
          <a:xfrm xmlns:a="http://schemas.openxmlformats.org/drawingml/2006/main">
            <a:off x="6677025" y="3267075"/>
            <a:ext cx="1438275"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39" name="Path2 49"/>
          <p:cNvSpPr txBox="0"/>
          <p:nvPr/>
        </p:nvSpPr>
        <p:spPr>
          <a:xfrm xmlns:a="http://schemas.openxmlformats.org/drawingml/2006/main">
            <a:off x="6029325" y="2828925"/>
            <a:ext cx="9525" cy="20193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a:effectLst xmlns:a="http://schemas.openxmlformats.org/drawingml/2006/main"/>
        </p:spPr>
      </p:sp>
      <p:sp>
        <p:nvSpPr>
          <p:cNvPr id="340" name="Path2 50"/>
          <p:cNvSpPr txBox="0"/>
          <p:nvPr/>
        </p:nvSpPr>
        <p:spPr>
          <a:xfrm xmlns:a="http://schemas.openxmlformats.org/drawingml/2006/main">
            <a:off x="6029325" y="2828925"/>
            <a:ext cx="228600" cy="95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a:effectLst xmlns:a="http://schemas.openxmlformats.org/drawingml/2006/main"/>
        </p:spPr>
      </p:sp>
      <p:sp>
        <p:nvSpPr>
          <p:cNvPr id="341" name="Path2 51"/>
          <p:cNvSpPr txBox="0"/>
          <p:nvPr/>
        </p:nvSpPr>
        <p:spPr>
          <a:xfrm xmlns:a="http://schemas.openxmlformats.org/drawingml/2006/main">
            <a:off x="6029325" y="3476625"/>
            <a:ext cx="504825" cy="95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a:effectLst xmlns:a="http://schemas.openxmlformats.org/drawingml/2006/main"/>
        </p:spPr>
      </p:sp>
      <p:sp>
        <p:nvSpPr>
          <p:cNvPr id="342" name="TextBox 37"/>
          <p:cNvSpPr txBox="1"/>
          <p:nvPr/>
        </p:nvSpPr>
        <p:spPr>
          <a:xfrm xmlns:a="http://schemas.openxmlformats.org/drawingml/2006/main">
            <a:off x="6667500" y="3324225"/>
            <a:ext cx="142875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000000"/>
                </a:solidFill>
                <a:latin typeface="Ubuntu"/>
              </a:rPr>
              <a:t>Human Goals</a:t>
            </a:r>
          </a:p>
        </p:txBody>
      </p:sp>
      <p:sp>
        <p:nvSpPr>
          <p:cNvPr id="343" name="Path2 52"/>
          <p:cNvSpPr txBox="0"/>
          <p:nvPr/>
        </p:nvSpPr>
        <p:spPr>
          <a:xfrm xmlns:a="http://schemas.openxmlformats.org/drawingml/2006/main">
            <a:off x="6029325" y="4152900"/>
            <a:ext cx="504825" cy="95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a:effectLst xmlns:a="http://schemas.openxmlformats.org/drawingml/2006/main"/>
        </p:spPr>
      </p:sp>
      <p:sp>
        <p:nvSpPr>
          <p:cNvPr id="344" name="TextBox 38"/>
          <p:cNvSpPr txBox="1"/>
          <p:nvPr/>
        </p:nvSpPr>
        <p:spPr>
          <a:xfrm xmlns:a="http://schemas.openxmlformats.org/drawingml/2006/main">
            <a:off x="7200900" y="3533775"/>
            <a:ext cx="885825"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Ubuntu"/>
              </a:rPr>
              <a:t>Safety, Significance &amp; Belonging </a:t>
            </a:r>
          </a:p>
        </p:txBody>
      </p:sp>
      <p:sp>
        <p:nvSpPr>
          <p:cNvPr id="345" name="Path2 53"/>
          <p:cNvSpPr txBox="0"/>
          <p:nvPr/>
        </p:nvSpPr>
        <p:spPr>
          <a:xfrm xmlns:a="http://schemas.openxmlformats.org/drawingml/2006/main">
            <a:off x="6029325" y="4838700"/>
            <a:ext cx="504825" cy="95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a:effectLst xmlns:a="http://schemas.openxmlformats.org/drawingml/2006/main"/>
        </p:spPr>
      </p:sp>
      <p:sp>
        <p:nvSpPr>
          <p:cNvPr id="346" name="TextBox 39"/>
          <p:cNvSpPr txBox="1"/>
          <p:nvPr/>
        </p:nvSpPr>
        <p:spPr>
          <a:xfrm xmlns:a="http://schemas.openxmlformats.org/drawingml/2006/main">
            <a:off x="6724650" y="3981450"/>
            <a:ext cx="144780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000000"/>
                </a:solidFill>
                <a:latin typeface="Ubuntu"/>
              </a:rPr>
              <a:t>Human Soul</a:t>
            </a:r>
          </a:p>
        </p:txBody>
      </p:sp>
      <p:sp>
        <p:nvSpPr>
          <p:cNvPr id="347" name="TextBox 40"/>
          <p:cNvSpPr txBox="1"/>
          <p:nvPr/>
        </p:nvSpPr>
        <p:spPr>
          <a:xfrm xmlns:a="http://schemas.openxmlformats.org/drawingml/2006/main">
            <a:off x="6657975" y="4152900"/>
            <a:ext cx="1447800"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Ubuntu"/>
              </a:rPr>
              <a:t>Relationship between the body &amp; soul</a:t>
            </a:r>
          </a:p>
        </p:txBody>
      </p:sp>
      <p:sp>
        <p:nvSpPr>
          <p:cNvPr id="348" name="TextBox 41"/>
          <p:cNvSpPr txBox="1"/>
          <p:nvPr/>
        </p:nvSpPr>
        <p:spPr>
          <a:xfrm xmlns:a="http://schemas.openxmlformats.org/drawingml/2006/main">
            <a:off x="6715125" y="4638675"/>
            <a:ext cx="13811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1" i="0" u="none" spc="0" dirty="0" smtClean="0">
                <a:solidFill>
                  <a:srgbClr val="000000"/>
                </a:solidFill>
                <a:latin typeface="Ubuntu"/>
              </a:rPr>
              <a:t>Perceived Conflict</a:t>
            </a:r>
          </a:p>
        </p:txBody>
      </p:sp>
      <p:sp>
        <p:nvSpPr>
          <p:cNvPr id="349" name="TextBox 42"/>
          <p:cNvSpPr txBox="1"/>
          <p:nvPr/>
        </p:nvSpPr>
        <p:spPr>
          <a:xfrm xmlns:a="http://schemas.openxmlformats.org/drawingml/2006/main">
            <a:off x="7267575" y="4800600"/>
            <a:ext cx="838200"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Ubuntu"/>
              </a:rPr>
              <a:t>Context, Culture &amp; Goals</a:t>
            </a:r>
          </a:p>
        </p:txBody>
      </p:sp>
      <p:sp>
        <p:nvSpPr>
          <p:cNvPr id="350" name="Rectangle2 32"/>
          <p:cNvSpPr txBox="0"/>
          <p:nvPr/>
        </p:nvSpPr>
        <p:spPr>
          <a:xfrm xmlns:a="http://schemas.openxmlformats.org/drawingml/2006/main">
            <a:off x="4191000" y="4600575"/>
            <a:ext cx="1438275"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51" name="Rectangle2 25"/>
          <p:cNvSpPr txBox="0"/>
          <p:nvPr/>
        </p:nvSpPr>
        <p:spPr>
          <a:xfrm xmlns:a="http://schemas.openxmlformats.org/drawingml/2006/main">
            <a:off x="4191000" y="3286125"/>
            <a:ext cx="1495425"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52" name="Rectangle2 27"/>
          <p:cNvSpPr txBox="0"/>
          <p:nvPr/>
        </p:nvSpPr>
        <p:spPr>
          <a:xfrm xmlns:a="http://schemas.openxmlformats.org/drawingml/2006/main">
            <a:off x="4191000" y="3933825"/>
            <a:ext cx="1657350" cy="485775"/>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53" name="TextBox 37"/>
          <p:cNvSpPr txBox="1"/>
          <p:nvPr/>
        </p:nvSpPr>
        <p:spPr>
          <a:xfrm xmlns:a="http://schemas.openxmlformats.org/drawingml/2006/main">
            <a:off x="4191000" y="3352800"/>
            <a:ext cx="14954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000000"/>
                </a:solidFill>
                <a:latin typeface="Ubuntu"/>
              </a:rPr>
              <a:t>Cultural Competence</a:t>
            </a:r>
          </a:p>
        </p:txBody>
      </p:sp>
      <p:sp>
        <p:nvSpPr>
          <p:cNvPr id="354" name="TextBox 38"/>
          <p:cNvSpPr txBox="1"/>
          <p:nvPr/>
        </p:nvSpPr>
        <p:spPr>
          <a:xfrm xmlns:a="http://schemas.openxmlformats.org/drawingml/2006/main">
            <a:off x="4724400" y="3533775"/>
            <a:ext cx="8858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000000"/>
                </a:solidFill>
                <a:latin typeface="Ubuntu"/>
              </a:rPr>
              <a:t>Context</a:t>
            </a:r>
          </a:p>
        </p:txBody>
      </p:sp>
      <p:sp>
        <p:nvSpPr>
          <p:cNvPr id="355" name="TextBox 39"/>
          <p:cNvSpPr txBox="1"/>
          <p:nvPr/>
        </p:nvSpPr>
        <p:spPr>
          <a:xfrm xmlns:a="http://schemas.openxmlformats.org/drawingml/2006/main">
            <a:off x="4191000" y="4010025"/>
            <a:ext cx="165735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000000"/>
                </a:solidFill>
                <a:latin typeface="Ubuntu"/>
              </a:rPr>
              <a:t>Inclusive Environments</a:t>
            </a:r>
          </a:p>
        </p:txBody>
      </p:sp>
      <p:sp>
        <p:nvSpPr>
          <p:cNvPr id="356" name="TextBox 40"/>
          <p:cNvSpPr txBox="1"/>
          <p:nvPr/>
        </p:nvSpPr>
        <p:spPr>
          <a:xfrm xmlns:a="http://schemas.openxmlformats.org/drawingml/2006/main">
            <a:off x="4781550" y="4181475"/>
            <a:ext cx="83820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000000"/>
                </a:solidFill>
                <a:latin typeface="Ubuntu"/>
              </a:rPr>
              <a:t>Practice</a:t>
            </a:r>
          </a:p>
        </p:txBody>
      </p:sp>
      <p:sp>
        <p:nvSpPr>
          <p:cNvPr id="357" name="TextBox 41"/>
          <p:cNvSpPr txBox="1"/>
          <p:nvPr/>
        </p:nvSpPr>
        <p:spPr>
          <a:xfrm xmlns:a="http://schemas.openxmlformats.org/drawingml/2006/main">
            <a:off x="4181475" y="4667250"/>
            <a:ext cx="14192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1" i="0" u="none" spc="0" dirty="0" smtClean="0">
                <a:solidFill>
                  <a:srgbClr val="000000"/>
                </a:solidFill>
                <a:latin typeface="Ubuntu"/>
              </a:rPr>
              <a:t>Diversity Education</a:t>
            </a:r>
          </a:p>
        </p:txBody>
      </p:sp>
      <p:sp>
        <p:nvSpPr>
          <p:cNvPr id="358" name="TextBox 42"/>
          <p:cNvSpPr txBox="1"/>
          <p:nvPr/>
        </p:nvSpPr>
        <p:spPr>
          <a:xfrm xmlns:a="http://schemas.openxmlformats.org/drawingml/2006/main">
            <a:off x="4772025" y="4829175"/>
            <a:ext cx="838200"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000000"/>
                </a:solidFill>
                <a:latin typeface="Ubuntu"/>
              </a:rPr>
              <a:t>Information</a:t>
            </a:r>
          </a:p>
        </p:txBody>
      </p:sp>
      <p:sp>
        <p:nvSpPr>
          <p:cNvPr id="359" name="Group 6"/>
          <p:cNvSpPr txBox="0"/>
          <p:nvPr/>
        </p:nvSpPr>
        <p:spPr>
          <a:xfrm xmlns:a="http://schemas.openxmlformats.org/drawingml/2006/main">
            <a:off x="3514725" y="2819400"/>
            <a:ext cx="504825" cy="2019300"/>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360" name="Rectangle2 1"/>
          <p:cNvSpPr txBox="0"/>
          <p:nvPr/>
        </p:nvSpPr>
        <p:spPr>
          <a:xfrm xmlns:a="http://schemas.openxmlformats.org/drawingml/2006/main">
            <a:off x="990600" y="1438275"/>
            <a:ext cx="7153275" cy="733425"/>
          </a:xfrm>
          <a:prstGeom xmlns:a="http://schemas.openxmlformats.org/drawingml/2006/main" prst="rect">
            <a:avLst/>
          </a:prstGeom>
          <a:solidFill xmlns:a="http://schemas.openxmlformats.org/drawingml/2006/main">
            <a:srgbClr val="F6F79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61" name="TextBox 22"/>
          <p:cNvSpPr txBox="1"/>
          <p:nvPr/>
        </p:nvSpPr>
        <p:spPr>
          <a:xfrm xmlns:a="http://schemas.openxmlformats.org/drawingml/2006/main">
            <a:off x="1076325" y="1485900"/>
            <a:ext cx="6991350" cy="3619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2325" b="1" i="0" u="none" spc="0" dirty="0" smtClean="0">
                <a:solidFill>
                  <a:srgbClr val="000000"/>
                </a:solidFill>
                <a:latin typeface="Ubuntu"/>
              </a:rPr>
              <a:t>Strategies for Corrective Actions &amp; Healing</a:t>
            </a:r>
          </a:p>
        </p:txBody>
      </p:sp>
      <p:sp>
        <p:nvSpPr>
          <p:cNvPr id="362" name="TextBox 29"/>
          <p:cNvSpPr txBox="1"/>
          <p:nvPr/>
        </p:nvSpPr>
        <p:spPr>
          <a:xfrm xmlns:a="http://schemas.openxmlformats.org/drawingml/2006/main">
            <a:off x="2876550" y="1828800"/>
            <a:ext cx="3638550" cy="2762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650" b="0" i="0" u="none" spc="0" dirty="0" smtClean="0">
                <a:solidFill>
                  <a:srgbClr val="000000"/>
                </a:solidFill>
                <a:latin typeface="Ubuntu"/>
              </a:rPr>
              <a:t>Bigotry-Prejudice-Discrimination</a:t>
            </a:r>
          </a:p>
        </p:txBody>
      </p:sp>
      <p:sp>
        <p:nvSpPr>
          <p:cNvPr id="363" name="Rectangle2 16"/>
          <p:cNvSpPr txBox="0"/>
          <p:nvPr/>
        </p:nvSpPr>
        <p:spPr>
          <a:xfrm xmlns:a="http://schemas.openxmlformats.org/drawingml/2006/main">
            <a:off x="1238250" y="2543175"/>
            <a:ext cx="1809750" cy="590550"/>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64" name="TextBox 23"/>
          <p:cNvSpPr txBox="1"/>
          <p:nvPr/>
        </p:nvSpPr>
        <p:spPr>
          <a:xfrm xmlns:a="http://schemas.openxmlformats.org/drawingml/2006/main">
            <a:off x="1247775" y="2609850"/>
            <a:ext cx="18002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975" b="1" i="0" u="none" spc="0" dirty="0" smtClean="0">
                <a:solidFill>
                  <a:srgbClr val="ffffff"/>
                </a:solidFill>
                <a:latin typeface="Ubuntu"/>
              </a:rPr>
              <a:t>Affirmative Actions</a:t>
            </a:r>
          </a:p>
        </p:txBody>
      </p:sp>
      <p:sp>
        <p:nvSpPr>
          <p:cNvPr id="365" name="TextBox 31"/>
          <p:cNvSpPr txBox="1"/>
          <p:nvPr/>
        </p:nvSpPr>
        <p:spPr>
          <a:xfrm xmlns:a="http://schemas.openxmlformats.org/drawingml/2006/main">
            <a:off x="1333500" y="2828925"/>
            <a:ext cx="159067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0" i="0" u="none" spc="0" dirty="0" smtClean="0">
                <a:solidFill>
                  <a:srgbClr val="ffffff"/>
                </a:solidFill>
                <a:latin typeface="Ubuntu"/>
              </a:rPr>
              <a:t>Impact vs. Intent</a:t>
            </a:r>
          </a:p>
        </p:txBody>
      </p:sp>
      <p:sp>
        <p:nvSpPr>
          <p:cNvPr id="366" name="Group 13"/>
          <p:cNvSpPr txBox="0"/>
          <p:nvPr/>
        </p:nvSpPr>
        <p:spPr>
          <a:xfrm xmlns:a="http://schemas.openxmlformats.org/drawingml/2006/main">
            <a:off x="942975" y="2867025"/>
            <a:ext cx="2114550" cy="22193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367" name="TextBox 37"/>
          <p:cNvSpPr txBox="1"/>
          <p:nvPr/>
        </p:nvSpPr>
        <p:spPr>
          <a:xfrm xmlns:a="http://schemas.openxmlformats.org/drawingml/2006/main">
            <a:off x="1704975" y="3400425"/>
            <a:ext cx="13430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1" i="0" u="none" spc="0" dirty="0" smtClean="0">
                <a:solidFill>
                  <a:srgbClr val="000000"/>
                </a:solidFill>
                <a:latin typeface="Ubuntu"/>
              </a:rPr>
              <a:t>Discrimination</a:t>
            </a:r>
          </a:p>
        </p:txBody>
      </p:sp>
      <p:sp>
        <p:nvSpPr>
          <p:cNvPr id="368" name="TextBox 38"/>
          <p:cNvSpPr txBox="1"/>
          <p:nvPr/>
        </p:nvSpPr>
        <p:spPr>
          <a:xfrm xmlns:a="http://schemas.openxmlformats.org/drawingml/2006/main">
            <a:off x="1628775" y="3562350"/>
            <a:ext cx="1495425" cy="1333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675" b="0" i="0" u="none" spc="0" dirty="0" smtClean="0">
                <a:solidFill>
                  <a:srgbClr val="000000"/>
                </a:solidFill>
                <a:latin typeface="Ubuntu"/>
              </a:rPr>
              <a:t>1964 Civil Rights Act   1990 ADA</a:t>
            </a:r>
          </a:p>
        </p:txBody>
      </p:sp>
      <p:sp>
        <p:nvSpPr>
          <p:cNvPr id="369" name="TextBox 39"/>
          <p:cNvSpPr txBox="1"/>
          <p:nvPr/>
        </p:nvSpPr>
        <p:spPr>
          <a:xfrm xmlns:a="http://schemas.openxmlformats.org/drawingml/2006/main">
            <a:off x="1609725" y="4057650"/>
            <a:ext cx="143827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1" i="0" u="none" spc="0" dirty="0" smtClean="0">
                <a:solidFill>
                  <a:srgbClr val="000000"/>
                </a:solidFill>
                <a:latin typeface="Ubuntu"/>
              </a:rPr>
              <a:t>Legal Recourse</a:t>
            </a:r>
          </a:p>
        </p:txBody>
      </p:sp>
      <p:sp>
        <p:nvSpPr>
          <p:cNvPr id="370" name="TextBox 40"/>
          <p:cNvSpPr txBox="1"/>
          <p:nvPr/>
        </p:nvSpPr>
        <p:spPr>
          <a:xfrm xmlns:a="http://schemas.openxmlformats.org/drawingml/2006/main">
            <a:off x="2219325" y="4229100"/>
            <a:ext cx="838200" cy="1333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Ubuntu"/>
              </a:rPr>
              <a:t>NAACP, ACLU</a:t>
            </a:r>
          </a:p>
        </p:txBody>
      </p:sp>
      <p:sp>
        <p:nvSpPr>
          <p:cNvPr id="371" name="TextBox 41"/>
          <p:cNvSpPr txBox="1"/>
          <p:nvPr/>
        </p:nvSpPr>
        <p:spPr>
          <a:xfrm xmlns:a="http://schemas.openxmlformats.org/drawingml/2006/main">
            <a:off x="1619250" y="4705350"/>
            <a:ext cx="1419225" cy="1809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975" b="1" i="0" u="none" spc="0" dirty="0" smtClean="0">
                <a:solidFill>
                  <a:srgbClr val="000000"/>
                </a:solidFill>
                <a:latin typeface="Ubuntu"/>
              </a:rPr>
              <a:t>Goals &amp; Measures</a:t>
            </a:r>
          </a:p>
        </p:txBody>
      </p:sp>
      <p:sp>
        <p:nvSpPr>
          <p:cNvPr id="372" name="TextBox 42"/>
          <p:cNvSpPr txBox="1"/>
          <p:nvPr/>
        </p:nvSpPr>
        <p:spPr>
          <a:xfrm xmlns:a="http://schemas.openxmlformats.org/drawingml/2006/main">
            <a:off x="1619250" y="4876800"/>
            <a:ext cx="1428750" cy="13335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r"/>
            <a:r>
              <a:rPr lang="en-US" sz="675" b="0" i="0" u="none" spc="0" dirty="0" smtClean="0">
                <a:solidFill>
                  <a:srgbClr val="000000"/>
                </a:solidFill>
                <a:latin typeface="Ubuntu"/>
              </a:rPr>
              <a:t>EEOC, HR &amp; Policies</a:t>
            </a:r>
          </a:p>
        </p:txBody>
      </p:sp>
      <p:sp>
        <p:nvSpPr>
          <p:cNvPr id="373" name="Group 11"/>
          <p:cNvSpPr txBox="0"/>
          <p:nvPr/>
        </p:nvSpPr>
        <p:spPr>
          <a:xfrm xmlns:a="http://schemas.openxmlformats.org/drawingml/2006/main">
            <a:off x="2028825" y="2295525"/>
            <a:ext cx="4848225" cy="16192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374" name="Rectangle2 39"/>
          <p:cNvSpPr txBox="0"/>
          <p:nvPr/>
        </p:nvSpPr>
        <p:spPr>
          <a:xfrm xmlns:a="http://schemas.openxmlformats.org/drawingml/2006/main">
            <a:off x="7924800" y="381000"/>
            <a:ext cx="40957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375" name="Rectangle2 40"/>
          <p:cNvSpPr txBox="0"/>
          <p:nvPr/>
        </p:nvSpPr>
        <p:spPr>
          <a:xfrm xmlns:a="http://schemas.openxmlformats.org/drawingml/2006/main">
            <a:off x="714375" y="371475"/>
            <a:ext cx="40957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376" name="Rectangle2 41"/>
          <p:cNvSpPr txBox="0"/>
          <p:nvPr/>
        </p:nvSpPr>
        <p:spPr>
          <a:xfrm xmlns:a="http://schemas.openxmlformats.org/drawingml/2006/main">
            <a:off x="885825" y="152400"/>
            <a:ext cx="728662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377" name="RightTriangle2 22"/>
          <p:cNvSpPr txBox="0"/>
          <p:nvPr/>
        </p:nvSpPr>
        <p:spPr>
          <a:xfrm xmlns:a="http://schemas.openxmlformats.org/drawingml/2006/main">
            <a:off x="885825" y="914400"/>
            <a:ext cx="238125" cy="238125"/>
          </a:xfrm>
          <a:prstGeom xmlns:a="http://schemas.openxmlformats.org/drawingml/2006/main" prst="rtTriangle">
            <a:avLst/>
          </a:prstGeom>
          <a:solidFill xmlns:a="http://schemas.openxmlformats.org/drawingml/2006/main">
            <a:srgbClr val="666666"/>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78" name="RightTriangle2 23"/>
          <p:cNvSpPr txBox="0"/>
          <p:nvPr/>
        </p:nvSpPr>
        <p:spPr>
          <a:xfrm xmlns:a="http://schemas.openxmlformats.org/drawingml/2006/main">
            <a:off x="7924800" y="914400"/>
            <a:ext cx="238125" cy="238125"/>
          </a:xfrm>
          <a:prstGeom xmlns:a="http://schemas.openxmlformats.org/drawingml/2006/main" prst="rtTriangle">
            <a:avLst/>
          </a:prstGeom>
          <a:solidFill xmlns:a="http://schemas.openxmlformats.org/drawingml/2006/main">
            <a:srgbClr val="666666"/>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79" name="TextBox 52"/>
          <p:cNvSpPr txBox="1"/>
          <p:nvPr/>
        </p:nvSpPr>
        <p:spPr>
          <a:xfrm xmlns:a="http://schemas.openxmlformats.org/drawingml/2006/main">
            <a:off x="866775" y="352425"/>
            <a:ext cx="7267575" cy="40957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700" b="1" i="0" u="none" spc="0" dirty="0" smtClean="0">
                <a:solidFill>
                  <a:srgbClr val="000000"/>
                </a:solidFill>
                <a:latin typeface="Ubuntu"/>
              </a:rPr>
              <a:t>Diversity,</a:t>
            </a:r>
            <a:r>
              <a:rPr lang="en-US" sz="2700" b="1" i="0" u="none" spc="0" dirty="0" smtClean="0">
                <a:solidFill>
                  <a:srgbClr val="ffffff"/>
                </a:solidFill>
                <a:latin typeface="Ubuntu"/>
              </a:rPr>
              <a:t> </a:t>
            </a:r>
            <a:r>
              <a:rPr lang="en-US" sz="2700" b="0" i="0" u="none" spc="0" dirty="0" smtClean="0">
                <a:solidFill>
                  <a:srgbClr val="ea2e49"/>
                </a:solidFill>
                <a:latin typeface="Lobster"/>
              </a:rPr>
              <a:t>Inclusion </a:t>
            </a:r>
            <a:r>
              <a:rPr lang="en-US" sz="2700" b="1" i="0" u="none" spc="0" dirty="0" smtClean="0">
                <a:solidFill>
                  <a:srgbClr val="000000"/>
                </a:solidFill>
                <a:latin typeface="Ubuntu"/>
              </a:rPr>
              <a:t>&amp; Affirmative Actions</a:t>
            </a:r>
          </a:p>
        </p:txBody>
      </p:sp>
      <p:sp>
        <p:nvSpPr>
          <p:cNvPr id="380" name="Rectangle2 46"/>
          <p:cNvSpPr txBox="0"/>
          <p:nvPr/>
        </p:nvSpPr>
        <p:spPr>
          <a:xfrm xmlns:a="http://schemas.openxmlformats.org/drawingml/2006/main">
            <a:off x="762000" y="1200150"/>
            <a:ext cx="7620000" cy="95250"/>
          </a:xfrm>
          <a:prstGeom xmlns:a="http://schemas.openxmlformats.org/drawingml/2006/main" prst="rect">
            <a:avLst/>
          </a:prstGeom>
          <a:solidFill xmlns:a="http://schemas.openxmlformats.org/drawingml/2006/main">
            <a:srgbClr val="F6F792"/>
          </a:solidFill>
          <a:effectLst xmlns:a="http://schemas.openxmlformats.org/drawingml/2006/main">
            <a:outerShdw blurRad="50800" dist="38100" dir="2700000" algn="tl" rotWithShape="0">
              <a:srgbClr val="333745">
                <a:alpha val="49803"/>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daede2"/>
                </a:solidFill>
                <a:latin typeface="Nina Compressed"/>
              </a:rPr>
              <a:t/>
            </a:r>
          </a:p>
        </p:txBody>
      </p:sp>
    </p:spTree>
  </p:cSld>
</p:sld>
</file>

<file path=ppt/slides/slided.xml><?xml version="1.0" encoding="utf-8"?>
<p:sld xmlns:p="http://schemas.openxmlformats.org/presentationml/2006/main">
  <p:cSld>
    <p:bg>
      <p:bgPr>
        <a:gradFill xmlns:a="http://schemas.openxmlformats.org/drawingml/2006/main">
          <a:gsLst>
            <a:gs pos="0">
              <a:srgbClr val="94966"/>
            </a:gs>
            <a:gs pos="93684">
              <a:srgbClr val="52433"/>
            </a:gs>
          </a:gsLst>
          <a:lin ang="5400000" scaled="1"/>
        </a:gradFill>
      </p:bgPr>
    </p:bg>
    <p:spTree>
      <p:nvGrpSpPr>
        <p:cNvPr id="1" name=""/>
        <p:cNvGrpSpPr/>
        <p:nvPr/>
      </p:nvGrpSpPr>
      <p:grpSpPr/>
      <p:pic>
        <p:nvPicPr>
          <p:cNvPr id="382" name="Dinosaurs Alive! @ Dorney Park"/>
          <p:cNvPicPr>
            <a:picLocks xmlns:a="http://schemas.openxmlformats.org/drawingml/2006/main" noChangeAspect="1"/>
          </p:cNvPicPr>
          <p:nvPr/>
        </p:nvPicPr>
        <p:blipFill>
          <a:blip xmlns:r="http://schemas.openxmlformats.org/officeDocument/2006/relationships" xmlns:a="http://schemas.openxmlformats.org/drawingml/2006/main" r:embed="R8f6bb6b7cb634fe0"/>
          <a:stretch xmlns:a="http://schemas.openxmlformats.org/drawingml/2006/main">
            <a:fillRect/>
          </a:stretch>
        </p:blipFill>
        <p:spPr>
          <a:xfrm xmlns:a="http://schemas.openxmlformats.org/drawingml/2006/main">
            <a:off x="-1019175" y="-1343025"/>
            <a:ext cx="10963275" cy="7277100"/>
          </a:xfrm>
          <a:prstGeom xmlns:a="http://schemas.openxmlformats.org/drawingml/2006/main" prst="rect"/>
          <a:effectLst xmlns:a="http://schemas.openxmlformats.org/drawingml/2006/main"/>
        </p:spPr>
      </p:pic>
      <p:sp>
        <p:nvSpPr>
          <p:cNvPr id="383" name="TextBox 1"/>
          <p:cNvSpPr txBox="1"/>
          <p:nvPr/>
        </p:nvSpPr>
        <p:spPr>
          <a:xfrm xmlns:a="http://schemas.openxmlformats.org/drawingml/2006/main">
            <a:off x="647700" y="695325"/>
            <a:ext cx="10153650" cy="323850"/>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Lato"/>
              </a:rPr>
              <a:t>PLACE&gt;&gt;TIME&gt;&gt;SPACE</a:t>
            </a:r>
          </a:p>
        </p:txBody>
      </p:sp>
      <p:sp>
        <p:nvSpPr>
          <p:cNvPr id="384" name="TextBox 2"/>
          <p:cNvSpPr txBox="1"/>
          <p:nvPr/>
        </p:nvSpPr>
        <p:spPr>
          <a:xfrm xmlns:a="http://schemas.openxmlformats.org/drawingml/2006/main">
            <a:off x="4238625" y="152400"/>
            <a:ext cx="5800725" cy="990600"/>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6675" b="0" i="0" u="none" spc="0" dirty="0" smtClean="0">
                <a:solidFill>
                  <a:srgbClr val="ffffff"/>
                </a:solidFill>
                <a:latin typeface="Lato"/>
              </a:rPr>
              <a:t>CONTEXT</a:t>
            </a:r>
          </a:p>
        </p:txBody>
      </p:sp>
      <p:pic>
        <p:nvPicPr>
          <p:cNvPr id="385" name="005.jpg 1"/>
          <p:cNvPicPr>
            <a:picLocks xmlns:a="http://schemas.openxmlformats.org/drawingml/2006/main" noChangeAspect="1"/>
          </p:cNvPicPr>
          <p:nvPr/>
        </p:nvPicPr>
        <p:blipFill>
          <a:blip xmlns:r="http://schemas.openxmlformats.org/officeDocument/2006/relationships" xmlns:a="http://schemas.openxmlformats.org/drawingml/2006/main" r:embed="R178a7163c1624ca8"/>
          <a:stretch xmlns:a="http://schemas.openxmlformats.org/drawingml/2006/main">
            <a:fillRect/>
          </a:stretch>
        </p:blipFill>
        <p:spPr>
          <a:xfrm xmlns:a="http://schemas.openxmlformats.org/drawingml/2006/main">
            <a:off x="952500" y="1114425"/>
            <a:ext cx="5657850" cy="3771900"/>
          </a:xfrm>
          <a:prstGeom xmlns:a="http://schemas.openxmlformats.org/drawingml/2006/main" prst="rect"/>
          <a:effectLst xmlns:a="http://schemas.openxmlformats.org/drawingml/2006/main"/>
        </p:spPr>
      </p:pic>
      <p:pic>
        <p:nvPicPr>
          <p:cNvPr id="386" name="Picture 3"/>
          <p:cNvPicPr>
            <a:picLocks xmlns:a="http://schemas.openxmlformats.org/drawingml/2006/main" noChangeAspect="1"/>
          </p:cNvPicPr>
          <p:nvPr/>
        </p:nvPicPr>
        <p:blipFill>
          <a:blip xmlns:r="http://schemas.openxmlformats.org/officeDocument/2006/relationships" xmlns:a="http://schemas.openxmlformats.org/drawingml/2006/main" r:embed="R94b45fab27964292"/>
          <a:stretch xmlns:a="http://schemas.openxmlformats.org/drawingml/2006/main">
            <a:fillRect/>
          </a:stretch>
        </p:blipFill>
        <p:spPr>
          <a:xfrm xmlns:a="http://schemas.openxmlformats.org/drawingml/2006/main">
            <a:off x="5419725" y="1200150"/>
            <a:ext cx="3219450" cy="4391025"/>
          </a:xfrm>
          <a:prstGeom xmlns:a="http://schemas.openxmlformats.org/drawingml/2006/main" prst="rect"/>
          <a:effectLst xmlns:a="http://schemas.openxmlformats.org/drawingml/2006/main"/>
        </p:spPr>
      </p:pic>
      <p:sp>
        <p:nvSpPr>
          <p:cNvPr id="387" name="TextBox 3"/>
          <p:cNvSpPr txBox="1"/>
          <p:nvPr/>
        </p:nvSpPr>
        <p:spPr>
          <a:xfrm xmlns:a="http://schemas.openxmlformats.org/drawingml/2006/main">
            <a:off x="5581650" y="1190625"/>
            <a:ext cx="3228975" cy="323850"/>
          </a:xfrm>
          <a:prstGeom xmlns:a="http://schemas.openxmlformats.org/drawingml/2006/main" prst="rect">
            <a:avLst/>
          </a:prstGeom>
          <a:solidFill xmlns:a="http://schemas.openxmlformats.org/drawingml/2006/main">
            <a:srgbClr val="FFAA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ctr"/>
            <a:r>
              <a:rPr lang="en-US" sz="2025" b="0" i="0" u="none" spc="0" dirty="0" smtClean="0">
                <a:solidFill>
                  <a:srgbClr val="ffffff"/>
                </a:solidFill>
                <a:latin typeface="Lato"/>
              </a:rPr>
              <a:t>CONTEXT TEST</a:t>
            </a:r>
          </a:p>
        </p:txBody>
      </p:sp>
      <p:sp>
        <p:nvSpPr>
          <p:cNvPr id="388" name="TextBox 4"/>
          <p:cNvSpPr txBox="1"/>
          <p:nvPr/>
        </p:nvSpPr>
        <p:spPr>
          <a:xfrm xmlns:a="http://schemas.openxmlformats.org/drawingml/2006/main">
            <a:off x="1457325" y="4248150"/>
            <a:ext cx="3676650" cy="2286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1350" b="1" i="0" u="none" spc="0" dirty="0" smtClean="0">
                <a:solidFill>
                  <a:srgbClr val="ffffff"/>
                </a:solidFill>
                <a:latin typeface="Lato"/>
              </a:rPr>
              <a:t>Motivations &gt;&gt;Values&gt;&gt;Behaviors</a:t>
            </a:r>
          </a:p>
        </p:txBody>
      </p:sp>
    </p:spTree>
  </p:cSld>
</p:sld>
</file>

<file path=ppt/slides/slidee.xml><?xml version="1.0" encoding="utf-8"?>
<p:sld xmlns:p="http://schemas.openxmlformats.org/presentationml/2006/main">
  <p:cSld>
    <p:bg>
      <p:bgPr>
        <a:gradFill xmlns:a="http://schemas.openxmlformats.org/drawingml/2006/main">
          <a:gsLst>
            <a:gs pos="0">
              <a:srgbClr val="000000"/>
            </a:gs>
            <a:gs pos="96000">
              <a:srgbClr val="36434D"/>
            </a:gs>
          </a:gsLst>
          <a:lin ang="16200000" scaled="1"/>
        </a:gradFill>
      </p:bgPr>
    </p:bg>
    <p:spTree>
      <p:nvGrpSpPr>
        <p:cNvPr id="1" name=""/>
        <p:cNvGrpSpPr/>
        <p:nvPr/>
      </p:nvGrpSpPr>
      <p:grpSpPr/>
      <p:pic>
        <p:nvPicPr>
          <p:cNvPr id="390" name="Dinosaurs Alive! @ Dorney 1"/>
          <p:cNvPicPr>
            <a:picLocks xmlns:a="http://schemas.openxmlformats.org/drawingml/2006/main" noChangeAspect="1"/>
          </p:cNvPicPr>
          <p:nvPr/>
        </p:nvPicPr>
        <p:blipFill>
          <a:blip xmlns:r="http://schemas.openxmlformats.org/officeDocument/2006/relationships" xmlns:a="http://schemas.openxmlformats.org/drawingml/2006/main" r:embed="Rb1ac5d82794441f3"/>
          <a:stretch xmlns:a="http://schemas.openxmlformats.org/drawingml/2006/main">
            <a:fillRect/>
          </a:stretch>
        </p:blipFill>
        <p:spPr>
          <a:xfrm xmlns:a="http://schemas.openxmlformats.org/drawingml/2006/main">
            <a:off x="-1019175" y="-1343025"/>
            <a:ext cx="10963275" cy="7277100"/>
          </a:xfrm>
          <a:prstGeom xmlns:a="http://schemas.openxmlformats.org/drawingml/2006/main" prst="rect"/>
          <a:effectLst xmlns:a="http://schemas.openxmlformats.org/drawingml/2006/main"/>
        </p:spPr>
      </p:pic>
      <p:sp>
        <p:nvSpPr>
          <p:cNvPr id="391" name="TextBox 1"/>
          <p:cNvSpPr txBox="1"/>
          <p:nvPr/>
        </p:nvSpPr>
        <p:spPr>
          <a:xfrm xmlns:a="http://schemas.openxmlformats.org/drawingml/2006/main">
            <a:off x="428625" y="1666875"/>
            <a:ext cx="8058150" cy="3857625"/>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2025" b="0" i="0" u="none" spc="0" dirty="0" smtClean="0">
                <a:solidFill>
                  <a:srgbClr val="ffffff"/>
                </a:solidFill>
                <a:latin typeface="Nina Compressed"/>
              </a:rPr>
              <a:t>Context</a:t>
            </a:r>
          </a:p>
          <a:p xmlns:a="http://schemas.openxmlformats.org/drawingml/2006/main">
            <a:pPr algn="l"/>
            <a:r>
              <a:rPr lang="en-US" sz="2025" b="0" i="0" u="none" spc="0" dirty="0" smtClean="0">
                <a:solidFill>
                  <a:srgbClr val="ffffff"/>
                </a:solidFill>
                <a:latin typeface="Nina Compressed"/>
              </a:rPr>
              <a:t>Time: Time is a dimension in which events can be ordered from the past through the present into the future</a:t>
            </a:r>
          </a:p>
          <a:p xmlns:a="http://schemas.openxmlformats.org/drawingml/2006/main">
            <a:pPr algn="l"/>
            <a:r>
              <a:rPr lang="en-US" sz="2025" b="0" i="0" u="none" spc="0" dirty="0" smtClean="0">
                <a:solidFill>
                  <a:srgbClr val="ffffff"/>
                </a:solidFill>
                <a:latin typeface="Nina Compressed"/>
              </a:rPr>
              <a:t/>
            </a:r>
          </a:p>
          <a:p xmlns:a="http://schemas.openxmlformats.org/drawingml/2006/main">
            <a:pPr algn="l"/>
            <a:r>
              <a:rPr lang="en-US" sz="2025" b="0" i="0" u="none" spc="0" dirty="0" smtClean="0">
                <a:solidFill>
                  <a:srgbClr val="ffffff"/>
                </a:solidFill>
                <a:latin typeface="Nina Compressed"/>
              </a:rPr>
              <a:t>Place: (geography), an area with definite or indefinite boundaries or a portion of space which has a name in an area</a:t>
            </a:r>
          </a:p>
          <a:p xmlns:a="http://schemas.openxmlformats.org/drawingml/2006/main">
            <a:pPr algn="l"/>
            <a:r>
              <a:rPr lang="en-US" sz="2025" b="0" i="0" u="none" spc="0" dirty="0" smtClean="0">
                <a:solidFill>
                  <a:srgbClr val="ffffff"/>
                </a:solidFill>
                <a:latin typeface="Nina Compressed"/>
              </a:rPr>
              <a:t/>
            </a:r>
          </a:p>
          <a:p xmlns:a="http://schemas.openxmlformats.org/drawingml/2006/main">
            <a:pPr algn="l"/>
            <a:r>
              <a:rPr lang="en-US" sz="2025" b="0" i="0" u="none" spc="0" dirty="0" smtClean="0">
                <a:solidFill>
                  <a:srgbClr val="ffffff"/>
                </a:solidFill>
                <a:latin typeface="Nina Compressed"/>
              </a:rPr>
              <a:t>Space: is the boundless three-dimensional extent in which objects and events have relative position and direction</a:t>
            </a:r>
          </a:p>
          <a:p xmlns:a="http://schemas.openxmlformats.org/drawingml/2006/main">
            <a:pPr algn="l"/>
            <a:r>
              <a:rPr lang="en-US" sz="1200" b="0" i="0" u="none" spc="0" dirty="0" smtClean="0">
                <a:solidFill>
                  <a:srgbClr val="ffffff"/>
                </a:solidFill>
                <a:latin typeface="Nina Compressed"/>
              </a:rPr>
              <a:t/>
            </a:r>
          </a:p>
          <a:p xmlns:a="http://schemas.openxmlformats.org/drawingml/2006/main">
            <a:pPr algn="l"/>
            <a:r>
              <a:rPr lang="en-US" sz="1200" b="0" i="0" u="none" spc="0" dirty="0" smtClean="0">
                <a:solidFill>
                  <a:srgbClr val="ffffff"/>
                </a:solidFill>
                <a:latin typeface="Nina Compressed"/>
              </a:rPr>
              <a:t/>
            </a:r>
          </a:p>
        </p:txBody>
      </p:sp>
      <p:sp>
        <p:nvSpPr>
          <p:cNvPr id="392" name="TextBox 3"/>
          <p:cNvSpPr txBox="1"/>
          <p:nvPr/>
        </p:nvSpPr>
        <p:spPr>
          <a:xfrm xmlns:a="http://schemas.openxmlformats.org/drawingml/2006/main">
            <a:off x="4238625" y="152400"/>
            <a:ext cx="5800725" cy="990600"/>
          </a:xfrm>
          <a:prstGeom xmlns:a="http://schemas.openxmlformats.org/drawingml/2006/main" prst="rect">
            <a:avLst/>
          </a:prstGeom>
          <a:solidFill xmlns:a="http://schemas.openxmlformats.org/drawingml/2006/main">
            <a:srgbClr val="000000"/>
          </a:solidFill>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6675" b="0" i="0" u="none" spc="0" dirty="0" smtClean="0">
                <a:solidFill>
                  <a:srgbClr val="ffffff"/>
                </a:solidFill>
                <a:latin typeface="Lato"/>
              </a:rPr>
              <a:t>CONTEXT</a:t>
            </a:r>
          </a:p>
        </p:txBody>
      </p:sp>
    </p:spTree>
  </p:cSld>
</p:sld>
</file>

<file path=ppt/slides/slidef.xml><?xml version="1.0" encoding="utf-8"?>
<p:sld xmlns:p="http://schemas.openxmlformats.org/presentationml/2006/main">
  <p:cSld>
    <p:bg>
      <p:bgPr>
        <a:solidFill xmlns:a="http://schemas.openxmlformats.org/drawingml/2006/main">
          <a:srgbClr val="000000"/>
        </a:solidFill>
      </p:bgPr>
    </p:bg>
    <p:spTree>
      <p:nvGrpSpPr>
        <p:cNvPr id="1" name=""/>
        <p:cNvGrpSpPr/>
        <p:nvPr/>
      </p:nvGrpSpPr>
      <p:grpSpPr/>
      <p:sp>
        <p:nvSpPr>
          <p:cNvPr id="394" name="Path2 2"/>
          <p:cNvSpPr txBox="0"/>
          <p:nvPr/>
        </p:nvSpPr>
        <p:spPr>
          <a:xfrm xmlns:a="http://schemas.openxmlformats.org/drawingml/2006/main">
            <a:off x="2562225" y="3829050"/>
            <a:ext cx="2447925" cy="9525"/>
          </a:xfrm>
          <a:prstGeom xmlns:a="http://schemas.openxmlformats.org/drawingml/2006/main" prst="rect">
            <a:avLst/>
          </a:prstGeom>
          <a:solidFill xmlns:a="http://schemas.openxmlformats.org/drawingml/2006/main">
            <a:srgbClr val="FFAA00"/>
          </a:solidFill>
          <a:ln xmlns:a="http://schemas.openxmlformats.org/drawingml/2006/main" w="66675">
            <a:solidFill>
              <a:srgbClr val="000000"/>
            </a:solidFill>
          </a:ln>
          <a:effectLst xmlns:a="http://schemas.openxmlformats.org/drawingml/2006/main"/>
        </p:spPr>
      </p:sp>
      <p:sp>
        <p:nvSpPr>
          <p:cNvPr id="395" name="Path2 1"/>
          <p:cNvSpPr txBox="0"/>
          <p:nvPr/>
        </p:nvSpPr>
        <p:spPr>
          <a:xfrm xmlns:a="http://schemas.openxmlformats.org/drawingml/2006/main">
            <a:off x="3829050" y="3819525"/>
            <a:ext cx="1114425" cy="47625"/>
          </a:xfrm>
          <a:prstGeom xmlns:a="http://schemas.openxmlformats.org/drawingml/2006/main" prst="rect">
            <a:avLst/>
          </a:prstGeom>
          <a:solidFill xmlns:a="http://schemas.openxmlformats.org/drawingml/2006/main">
            <a:srgbClr val="FFAA00"/>
          </a:solidFill>
          <a:ln xmlns:a="http://schemas.openxmlformats.org/drawingml/2006/main" w="57150">
            <a:solidFill>
              <a:srgbClr val="FF3030"/>
            </a:solidFill>
          </a:ln>
          <a:effectLst xmlns:a="http://schemas.openxmlformats.org/drawingml/2006/main"/>
        </p:spPr>
      </p:sp>
      <p:sp>
        <p:nvSpPr>
          <p:cNvPr id="396" name="Rectangle2 17"/>
          <p:cNvSpPr txBox="0"/>
          <p:nvPr/>
        </p:nvSpPr>
        <p:spPr>
          <a:xfrm xmlns:a="http://schemas.openxmlformats.org/drawingml/2006/main">
            <a:off x="762000" y="0"/>
            <a:ext cx="7620000" cy="1257300"/>
          </a:xfrm>
          <a:prstGeom xmlns:a="http://schemas.openxmlformats.org/drawingml/2006/main" prst="rect">
            <a:avLst/>
          </a:prstGeom>
          <a:solidFill xmlns:a="http://schemas.openxmlformats.org/drawingml/2006/main">
            <a:srgbClr val="77C4D3"/>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397" name="Rectangle2 9"/>
          <p:cNvSpPr txBox="0"/>
          <p:nvPr/>
        </p:nvSpPr>
        <p:spPr>
          <a:xfrm xmlns:a="http://schemas.openxmlformats.org/drawingml/2006/main">
            <a:off x="762000" y="1285875"/>
            <a:ext cx="7620000" cy="4371975"/>
          </a:xfrm>
          <a:prstGeom xmlns:a="http://schemas.openxmlformats.org/drawingml/2006/main" prst="rect">
            <a:avLst/>
          </a:prstGeom>
          <a:solidFill xmlns:a="http://schemas.openxmlformats.org/drawingml/2006/main">
            <a:srgbClr val="333745"/>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pic>
        <p:nvPicPr>
          <p:cNvPr id="398" name="Maps1.png"/>
          <p:cNvPicPr>
            <a:picLocks xmlns:a="http://schemas.openxmlformats.org/drawingml/2006/main" noChangeAspect="1"/>
          </p:cNvPicPr>
          <p:nvPr/>
        </p:nvPicPr>
        <p:blipFill>
          <a:blip xmlns:r="http://schemas.openxmlformats.org/officeDocument/2006/relationships" xmlns:a="http://schemas.openxmlformats.org/drawingml/2006/main" r:embed="R708e53e39672418c"/>
          <a:stretch xmlns:a="http://schemas.openxmlformats.org/drawingml/2006/main">
            <a:fillRect/>
          </a:stretch>
        </p:blipFill>
        <p:spPr>
          <a:xfrm xmlns:a="http://schemas.openxmlformats.org/drawingml/2006/main">
            <a:off x="657225" y="771525"/>
            <a:ext cx="17430750" cy="9277350"/>
          </a:xfrm>
          <a:prstGeom xmlns:a="http://schemas.openxmlformats.org/drawingml/2006/main" prst="rect"/>
          <a:effectLst xmlns:a="http://schemas.openxmlformats.org/drawingml/2006/main"/>
        </p:spPr>
      </p:pic>
      <p:sp>
        <p:nvSpPr>
          <p:cNvPr id="399" name="Rectangle2 11"/>
          <p:cNvSpPr txBox="0"/>
          <p:nvPr/>
        </p:nvSpPr>
        <p:spPr>
          <a:xfrm xmlns:a="http://schemas.openxmlformats.org/drawingml/2006/main">
            <a:off x="7972425" y="371475"/>
            <a:ext cx="40957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400" name="Rectangle2 12"/>
          <p:cNvSpPr txBox="0"/>
          <p:nvPr/>
        </p:nvSpPr>
        <p:spPr>
          <a:xfrm xmlns:a="http://schemas.openxmlformats.org/drawingml/2006/main">
            <a:off x="762000" y="361950"/>
            <a:ext cx="40957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401" name="Rectangle2 13"/>
          <p:cNvSpPr txBox="0"/>
          <p:nvPr/>
        </p:nvSpPr>
        <p:spPr>
          <a:xfrm xmlns:a="http://schemas.openxmlformats.org/drawingml/2006/main">
            <a:off x="933450" y="142875"/>
            <a:ext cx="7286625" cy="762000"/>
          </a:xfrm>
          <a:prstGeom xmlns:a="http://schemas.openxmlformats.org/drawingml/2006/main" prst="rect">
            <a:avLst/>
          </a:prstGeom>
          <a:solidFill xmlns:a="http://schemas.openxmlformats.org/drawingml/2006/main">
            <a:srgbClr val="DAEDE2"/>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0d668f"/>
                </a:solidFill>
                <a:latin typeface="Nina Compressed"/>
              </a:rPr>
              <a:t/>
            </a:r>
          </a:p>
        </p:txBody>
      </p:sp>
      <p:sp>
        <p:nvSpPr>
          <p:cNvPr id="402" name="RightTriangle2 16"/>
          <p:cNvSpPr txBox="0"/>
          <p:nvPr/>
        </p:nvSpPr>
        <p:spPr>
          <a:xfrm xmlns:a="http://schemas.openxmlformats.org/drawingml/2006/main">
            <a:off x="933450" y="904875"/>
            <a:ext cx="238125" cy="228600"/>
          </a:xfrm>
          <a:prstGeom xmlns:a="http://schemas.openxmlformats.org/drawingml/2006/main" prst="rtTriangle">
            <a:avLst/>
          </a:prstGeom>
          <a:solidFill xmlns:a="http://schemas.openxmlformats.org/drawingml/2006/main">
            <a:srgbClr val="666666"/>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403" name="RightTriangle2 17"/>
          <p:cNvSpPr txBox="0"/>
          <p:nvPr/>
        </p:nvSpPr>
        <p:spPr>
          <a:xfrm xmlns:a="http://schemas.openxmlformats.org/drawingml/2006/main">
            <a:off x="7972425" y="904875"/>
            <a:ext cx="238125" cy="238125"/>
          </a:xfrm>
          <a:prstGeom xmlns:a="http://schemas.openxmlformats.org/drawingml/2006/main" prst="rtTriangle">
            <a:avLst/>
          </a:prstGeom>
          <a:solidFill xmlns:a="http://schemas.openxmlformats.org/drawingml/2006/main">
            <a:srgbClr val="666666"/>
          </a:solidFill>
          <a:effectLst xmlns:a="http://schemas.openxmlformats.org/drawingml/2006/main"/>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ffffff"/>
                </a:solidFill>
                <a:latin typeface="Nina Compressed"/>
              </a:rPr>
              <a:t/>
            </a:r>
          </a:p>
        </p:txBody>
      </p:sp>
      <p:sp>
        <p:nvSpPr>
          <p:cNvPr id="404" name="Rectangle2 18"/>
          <p:cNvSpPr txBox="0"/>
          <p:nvPr/>
        </p:nvSpPr>
        <p:spPr>
          <a:xfrm xmlns:a="http://schemas.openxmlformats.org/drawingml/2006/main">
            <a:off x="762000" y="1257300"/>
            <a:ext cx="7620000" cy="95250"/>
          </a:xfrm>
          <a:prstGeom xmlns:a="http://schemas.openxmlformats.org/drawingml/2006/main" prst="rect">
            <a:avLst/>
          </a:prstGeom>
          <a:solidFill xmlns:a="http://schemas.openxmlformats.org/drawingml/2006/main">
            <a:srgbClr val="F6F792"/>
          </a:solidFill>
          <a:effectLst xmlns:a="http://schemas.openxmlformats.org/drawingml/2006/main">
            <a:outerShdw blurRad="50800" dist="38100" dir="2700000" algn="tl" rotWithShape="0">
              <a:srgbClr val="333745">
                <a:alpha val="49803"/>
              </a:srgbClr>
            </a:outerShdw>
          </a:effectLst>
        </p:spPr>
        <p:txBody>
          <a:bodyPr xmlns:a="http://schemas.openxmlformats.org/drawingml/2006/main" wrap="square" rtlCol="0" anchor="ctr">
            <a:spAutoFit/>
          </a:bodyPr>
          <a:lstStyle xmlns:a="http://schemas.openxmlformats.org/drawingml/2006/main"/>
          <a:p xmlns:a="http://schemas.openxmlformats.org/drawingml/2006/main">
            <a:pPr algn="ctr"/>
            <a:r>
              <a:rPr lang="en-US" sz="1200" b="0" i="0" u="none" spc="0" dirty="0" smtClean="0">
                <a:solidFill>
                  <a:srgbClr val="daede2"/>
                </a:solidFill>
                <a:latin typeface="Nina Compressed"/>
              </a:rPr>
              <a:t/>
            </a:r>
          </a:p>
        </p:txBody>
      </p:sp>
      <p:sp>
        <p:nvSpPr>
          <p:cNvPr id="405" name="TextBox 67"/>
          <p:cNvSpPr txBox="1"/>
          <p:nvPr/>
        </p:nvSpPr>
        <p:spPr>
          <a:xfrm xmlns:a="http://schemas.openxmlformats.org/drawingml/2006/main">
            <a:off x="1333500" y="304800"/>
            <a:ext cx="6848475" cy="495300"/>
          </a:xfrm>
          <a:prstGeom xmlns:a="http://schemas.openxmlformats.org/drawingml/2006/main" prst="rect">
            <a:avLst/>
          </a:prstGeom>
          <a:effectLst xmlns:a="http://schemas.openxmlformats.org/drawingml/2006/main"/>
        </p:spPr>
        <p:txBody>
          <a:bodyPr xmlns:a="http://schemas.openxmlformats.org/drawingml/2006/main" wrap="square" rtlCol="0" anchor="t">
            <a:spAutoFit/>
          </a:bodyPr>
          <a:lstStyle xmlns:a="http://schemas.openxmlformats.org/drawingml/2006/main"/>
          <a:p xmlns:a="http://schemas.openxmlformats.org/drawingml/2006/main">
            <a:pPr algn="l"/>
            <a:r>
              <a:rPr lang="en-US" sz="3300" b="0" i="1" u="none" spc="0" dirty="0" smtClean="0">
                <a:solidFill>
                  <a:srgbClr val="ea2e49"/>
                </a:solidFill>
                <a:latin typeface="Lobster"/>
              </a:rPr>
              <a:t>Intelligence Quotient</a:t>
            </a:r>
            <a:r>
              <a:rPr lang="en-US" sz="3300" b="1" i="0" u="none" spc="0" dirty="0" smtClean="0">
                <a:solidFill>
                  <a:srgbClr val="77c4d3"/>
                </a:solidFill>
                <a:latin typeface="Ubuntu"/>
              </a:rPr>
              <a:t> For WHAT?</a:t>
            </a:r>
          </a:p>
        </p:txBody>
      </p:sp>
      <p:sp>
        <p:nvSpPr>
          <p:cNvPr id="406" name="Group 19"/>
          <p:cNvSpPr txBox="0"/>
          <p:nvPr/>
        </p:nvSpPr>
        <p:spPr>
          <a:xfrm xmlns:a="http://schemas.openxmlformats.org/drawingml/2006/main">
            <a:off x="2800350" y="2114550"/>
            <a:ext cx="914400" cy="8667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
        <p:nvSpPr>
          <p:cNvPr id="407" name="Group 20"/>
          <p:cNvSpPr txBox="0"/>
          <p:nvPr/>
        </p:nvSpPr>
        <p:spPr>
          <a:xfrm xmlns:a="http://schemas.openxmlformats.org/drawingml/2006/main">
            <a:off x="4333875" y="2381250"/>
            <a:ext cx="914400" cy="866775"/>
          </a:xfrm>
          <a:prstGeom xmlns:a="http://schemas.openxmlformats.org/drawingml/2006/main" prst="rect">
            <a:avLst/>
          </a:prstGeom>
          <a:solidFill xmlns:a="http://schemas.openxmlformats.org/drawingml/2006/main">
            <a:srgbClr val="FFAA00"/>
          </a:solidFill>
          <a:ln xmlns:a="http://schemas.openxmlformats.org/drawingml/2006/main" w="28575">
            <a:solidFill>
              <a:srgbClr val="000000"/>
            </a:solidFill>
          </a:ln>
        </p:spPr>
        <p:txBody>
          <a:bodyPr xmlns:a="http://schemas.openxmlformats.org/drawingml/2006/main" wrap="square" rtlCol="0" anchor="ctr">
            <a:spAutoFit/>
          </a:bodyPr>
          <a:lstStyle xmlns:a="http://schemas.openxmlformats.org/drawingml/2006/main"/>
          <a:p xmlns:a="http://schemas.openxmlformats.org/drawingml/2006/main">
            <a:pPr algn="ctr"/>
            <a:r>
              <a:rPr lang="en-US" sz="1200" b="1" i="0" u="none" spc="0" dirty="0" smtClean="0">
                <a:solidFill>
                  <a:srgbClr val="FFFFFF"/>
                </a:solidFill>
                <a:latin typeface="Arial"/>
              </a:rPr>
              <a:t>Group was not exported from SlideRocket</a:t>
            </a:r>
          </a:p>
        </p:txBody>
      </p:sp>
    </p:spTree>
  </p:cSld>
</p:sld>
</file>

<file path=docProps/app.xml><?xml version="1.0" encoding="utf-8"?>
<ap:Properties xmlns:vt="http://schemas.openxmlformats.org/officeDocument/2006/docPropsVTypes" xmlns:ap="http://schemas.openxmlformats.org/officeDocument/2006/extended-properties">
  <ap:TotalTime>0</ap:TotalTime>
  <ap:Words>0</ap:Words>
  <ap:Application>Microsoft Office PowerPoint</ap:Application>
  <ap:PresentationFormat>On-screen Show (4:3)</ap:PresentationFormat>
  <ap:Paragraphs>0</ap:Paragraphs>
  <ap:Slides>1</ap:Slides>
  <ap:Notes>0</ap:Notes>
  <ap:HiddenSlides>0</ap:HiddenSlides>
  <ap:MMClips>0</ap:MMClips>
  <ap:ScaleCrop>false</ap:ScaleCrop>
  <ap:HeadingPairs>
    <vt:vector baseType="variant" size="4">
      <vt:variant>
        <vt:lpstr>Theme</vt:lpstr>
      </vt:variant>
      <vt:variant>
        <vt:i4>1</vt:i4>
      </vt:variant>
      <vt:variant>
        <vt:lpstr>Slide Titles</vt:lpstr>
      </vt:variant>
      <vt:variant>
        <vt:i4>1</vt:i4>
      </vt:variant>
    </vt:vector>
  </ap:HeadingPairs>
  <ap:TitlesOfParts>
    <vt:vector baseType="lpstr" size="2">
      <vt:lpstr>Office Theme</vt:lpstr>
      <vt:lpstr>Slide 1</vt:lpstr>
    </vt:vector>
  </ap:TitlesOfParts>
  <ap:Company>sliderocket</ap:Company>
  <ap:LinksUpToDate>false</ap:LinksUpToDate>
  <ap:SharedDoc>false</ap:SharedDoc>
  <ap:HyperlinksChanged>false</ap:HyperlinksChanged>
  <ap:AppVersion>12.0000</ap:AppVersion>
</ap:Properties>
</file>